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147469264" r:id="rId6"/>
    <p:sldId id="2103812984" r:id="rId7"/>
    <p:sldId id="2147469270" r:id="rId8"/>
    <p:sldId id="2147469232" r:id="rId9"/>
    <p:sldId id="274" r:id="rId10"/>
    <p:sldId id="2147469263" r:id="rId11"/>
    <p:sldId id="2147469271" r:id="rId12"/>
    <p:sldId id="2147469239" r:id="rId13"/>
    <p:sldId id="275" r:id="rId14"/>
    <p:sldId id="2147469266" r:id="rId15"/>
    <p:sldId id="2103812967" r:id="rId16"/>
    <p:sldId id="2147469268" r:id="rId17"/>
    <p:sldId id="2147469269" r:id="rId18"/>
    <p:sldId id="2147469265" r:id="rId19"/>
    <p:sldId id="2147469248" r:id="rId20"/>
    <p:sldId id="2147469260" r:id="rId21"/>
    <p:sldId id="21473077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5020" autoAdjust="0"/>
  </p:normalViewPr>
  <p:slideViewPr>
    <p:cSldViewPr snapToGrid="0">
      <p:cViewPr varScale="1">
        <p:scale>
          <a:sx n="74" d="100"/>
          <a:sy n="74" d="100"/>
        </p:scale>
        <p:origin x="113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9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Moore" userId="3aaecd02-399e-443f-b1c6-c6a1fc4623a4" providerId="ADAL" clId="{F51F6833-8ACF-4F60-8A98-42361143EB02}"/>
    <pc:docChg chg="modSld">
      <pc:chgData name="Kristina Moore" userId="3aaecd02-399e-443f-b1c6-c6a1fc4623a4" providerId="ADAL" clId="{F51F6833-8ACF-4F60-8A98-42361143EB02}" dt="2023-06-13T15:50:40.209" v="40" actId="6549"/>
      <pc:docMkLst>
        <pc:docMk/>
      </pc:docMkLst>
      <pc:sldChg chg="modSp mod">
        <pc:chgData name="Kristina Moore" userId="3aaecd02-399e-443f-b1c6-c6a1fc4623a4" providerId="ADAL" clId="{F51F6833-8ACF-4F60-8A98-42361143EB02}" dt="2023-06-13T15:50:40.209" v="40" actId="6549"/>
        <pc:sldMkLst>
          <pc:docMk/>
          <pc:sldMk cId="2798614098" sldId="256"/>
        </pc:sldMkLst>
        <pc:spChg chg="mod">
          <ac:chgData name="Kristina Moore" userId="3aaecd02-399e-443f-b1c6-c6a1fc4623a4" providerId="ADAL" clId="{F51F6833-8ACF-4F60-8A98-42361143EB02}" dt="2023-06-13T15:50:34.093" v="39" actId="20577"/>
          <ac:spMkLst>
            <pc:docMk/>
            <pc:sldMk cId="2798614098" sldId="256"/>
            <ac:spMk id="2" creationId="{6208E32B-E8C0-57A3-3395-5809067F1D6E}"/>
          </ac:spMkLst>
        </pc:spChg>
        <pc:spChg chg="mod">
          <ac:chgData name="Kristina Moore" userId="3aaecd02-399e-443f-b1c6-c6a1fc4623a4" providerId="ADAL" clId="{F51F6833-8ACF-4F60-8A98-42361143EB02}" dt="2023-06-13T15:50:40.209" v="40" actId="6549"/>
          <ac:spMkLst>
            <pc:docMk/>
            <pc:sldMk cId="2798614098" sldId="256"/>
            <ac:spMk id="3" creationId="{8CC71EA0-CDF4-1181-F64A-D6356CFB1BB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1D4C5-F934-4976-855A-5AABC6AC6FC0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52C0E4-30BF-4DA9-AE3F-3AB8F30BECDE}">
      <dgm:prSet phldrT="[Text]"/>
      <dgm:spPr/>
      <dgm:t>
        <a:bodyPr/>
        <a:lstStyle/>
        <a:p>
          <a:r>
            <a:rPr lang="en-US" b="1" dirty="0"/>
            <a:t>Working on</a:t>
          </a:r>
        </a:p>
      </dgm:t>
    </dgm:pt>
    <dgm:pt modelId="{518AF7A5-004B-4630-919F-1D5B28BD13B8}" type="parTrans" cxnId="{6E2ABD98-A4CF-421C-95DB-E3129D93B03E}">
      <dgm:prSet/>
      <dgm:spPr/>
      <dgm:t>
        <a:bodyPr/>
        <a:lstStyle/>
        <a:p>
          <a:endParaRPr lang="en-US"/>
        </a:p>
      </dgm:t>
    </dgm:pt>
    <dgm:pt modelId="{D2FE7182-5FBB-4D22-AF0A-EDA3AEA5F5FF}" type="sibTrans" cxnId="{6E2ABD98-A4CF-421C-95DB-E3129D93B03E}">
      <dgm:prSet/>
      <dgm:spPr/>
      <dgm:t>
        <a:bodyPr/>
        <a:lstStyle/>
        <a:p>
          <a:endParaRPr lang="en-US"/>
        </a:p>
      </dgm:t>
    </dgm:pt>
    <dgm:pt modelId="{9D249A4D-F79E-45F3-832E-27D98C4A5762}">
      <dgm:prSet phldrT="[Text]"/>
      <dgm:spPr/>
      <dgm:t>
        <a:bodyPr/>
        <a:lstStyle/>
        <a:p>
          <a:r>
            <a:rPr lang="en-US" dirty="0"/>
            <a:t>SDN</a:t>
          </a:r>
        </a:p>
      </dgm:t>
    </dgm:pt>
    <dgm:pt modelId="{29C142BB-EF96-4327-A43B-B60D4200E3AD}" type="parTrans" cxnId="{BAA0A86E-AEA7-4AA4-B2B6-4D63BA5E7FE6}">
      <dgm:prSet/>
      <dgm:spPr/>
      <dgm:t>
        <a:bodyPr/>
        <a:lstStyle/>
        <a:p>
          <a:endParaRPr lang="en-US"/>
        </a:p>
      </dgm:t>
    </dgm:pt>
    <dgm:pt modelId="{C612D411-F969-431B-BF29-16016E872C5B}" type="sibTrans" cxnId="{BAA0A86E-AEA7-4AA4-B2B6-4D63BA5E7FE6}">
      <dgm:prSet/>
      <dgm:spPr/>
      <dgm:t>
        <a:bodyPr/>
        <a:lstStyle/>
        <a:p>
          <a:endParaRPr lang="en-US"/>
        </a:p>
      </dgm:t>
    </dgm:pt>
    <dgm:pt modelId="{A12AB392-9990-4115-9F2F-B6947B7440E8}">
      <dgm:prSet phldrT="[Text]"/>
      <dgm:spPr/>
      <dgm:t>
        <a:bodyPr/>
        <a:lstStyle/>
        <a:p>
          <a:r>
            <a:rPr lang="en-US" dirty="0"/>
            <a:t>Cloud Infra</a:t>
          </a:r>
        </a:p>
      </dgm:t>
    </dgm:pt>
    <dgm:pt modelId="{286A96D6-1357-490D-913E-633DD5AE89A1}" type="parTrans" cxnId="{A40D776B-D8E8-446A-835F-CFD5FDF9DF01}">
      <dgm:prSet/>
      <dgm:spPr/>
      <dgm:t>
        <a:bodyPr/>
        <a:lstStyle/>
        <a:p>
          <a:endParaRPr lang="en-US"/>
        </a:p>
      </dgm:t>
    </dgm:pt>
    <dgm:pt modelId="{3367D4A1-7BC0-4F16-8A23-CB827B533C08}" type="sibTrans" cxnId="{A40D776B-D8E8-446A-835F-CFD5FDF9DF01}">
      <dgm:prSet/>
      <dgm:spPr/>
      <dgm:t>
        <a:bodyPr/>
        <a:lstStyle/>
        <a:p>
          <a:endParaRPr lang="en-US"/>
        </a:p>
      </dgm:t>
    </dgm:pt>
    <dgm:pt modelId="{708BF252-00DD-4917-9DAF-B610CF966C28}">
      <dgm:prSet phldrT="[Text]"/>
      <dgm:spPr/>
      <dgm:t>
        <a:bodyPr/>
        <a:lstStyle/>
        <a:p>
          <a:r>
            <a:rPr lang="en-US" dirty="0"/>
            <a:t>Offload CPU</a:t>
          </a:r>
        </a:p>
      </dgm:t>
    </dgm:pt>
    <dgm:pt modelId="{4E2BCBFC-4BD4-4C51-AD27-DD5A37634893}" type="parTrans" cxnId="{A1BF5B8B-19F8-45EE-B78B-EFFE06FF9CDC}">
      <dgm:prSet/>
      <dgm:spPr/>
      <dgm:t>
        <a:bodyPr/>
        <a:lstStyle/>
        <a:p>
          <a:endParaRPr lang="en-US"/>
        </a:p>
      </dgm:t>
    </dgm:pt>
    <dgm:pt modelId="{A585C9EA-58E9-4F1C-9F1C-4F94D8A9A764}" type="sibTrans" cxnId="{A1BF5B8B-19F8-45EE-B78B-EFFE06FF9CDC}">
      <dgm:prSet/>
      <dgm:spPr/>
      <dgm:t>
        <a:bodyPr/>
        <a:lstStyle/>
        <a:p>
          <a:endParaRPr lang="en-US"/>
        </a:p>
      </dgm:t>
    </dgm:pt>
    <dgm:pt modelId="{F88A6F4E-0205-4D01-B68C-44B427FFD12D}">
      <dgm:prSet phldrT="[Text]"/>
      <dgm:spPr/>
      <dgm:t>
        <a:bodyPr/>
        <a:lstStyle/>
        <a:p>
          <a:r>
            <a:rPr lang="en-US" b="1" dirty="0"/>
            <a:t>Next</a:t>
          </a:r>
        </a:p>
      </dgm:t>
    </dgm:pt>
    <dgm:pt modelId="{E875CA7D-FE70-4374-9F66-017ECCF3A429}" type="parTrans" cxnId="{B76D2F7F-940A-4635-BF23-E4BBBE0D6362}">
      <dgm:prSet/>
      <dgm:spPr/>
      <dgm:t>
        <a:bodyPr/>
        <a:lstStyle/>
        <a:p>
          <a:endParaRPr lang="en-US"/>
        </a:p>
      </dgm:t>
    </dgm:pt>
    <dgm:pt modelId="{C2B6DC4E-37A2-4D58-ACEA-43EB4EEB19C4}" type="sibTrans" cxnId="{B76D2F7F-940A-4635-BF23-E4BBBE0D6362}">
      <dgm:prSet/>
      <dgm:spPr/>
      <dgm:t>
        <a:bodyPr/>
        <a:lstStyle/>
        <a:p>
          <a:endParaRPr lang="en-US"/>
        </a:p>
      </dgm:t>
    </dgm:pt>
    <dgm:pt modelId="{0B5A6162-9B92-4BCE-98F3-51394DAB3DC2}">
      <dgm:prSet phldrT="[Text]"/>
      <dgm:spPr/>
      <dgm:t>
        <a:bodyPr/>
        <a:lstStyle/>
        <a:p>
          <a:r>
            <a:rPr lang="en-US" dirty="0"/>
            <a:t>Load Balancer +Encryption</a:t>
          </a:r>
        </a:p>
      </dgm:t>
    </dgm:pt>
    <dgm:pt modelId="{64B48879-EC6E-461C-92D0-51C786726AE0}" type="parTrans" cxnId="{809D56F1-33CD-448A-8010-8F9A5982AF8C}">
      <dgm:prSet/>
      <dgm:spPr/>
      <dgm:t>
        <a:bodyPr/>
        <a:lstStyle/>
        <a:p>
          <a:endParaRPr lang="en-US"/>
        </a:p>
      </dgm:t>
    </dgm:pt>
    <dgm:pt modelId="{245230B6-8C51-4A18-98DA-37FC6343DB53}" type="sibTrans" cxnId="{809D56F1-33CD-448A-8010-8F9A5982AF8C}">
      <dgm:prSet/>
      <dgm:spPr/>
      <dgm:t>
        <a:bodyPr/>
        <a:lstStyle/>
        <a:p>
          <a:endParaRPr lang="en-US"/>
        </a:p>
      </dgm:t>
    </dgm:pt>
    <dgm:pt modelId="{85495447-E180-46C5-A323-283E9CB64E6B}">
      <dgm:prSet phldrT="[Text]"/>
      <dgm:spPr/>
      <dgm:t>
        <a:bodyPr/>
        <a:lstStyle/>
        <a:p>
          <a:r>
            <a:rPr lang="en-US" dirty="0"/>
            <a:t>5G/Edge</a:t>
          </a:r>
        </a:p>
      </dgm:t>
    </dgm:pt>
    <dgm:pt modelId="{E623A54B-E0C6-4A46-B2B1-51DFC04B7A15}" type="parTrans" cxnId="{0E27356D-0840-4FF8-9005-93B822CFF3A4}">
      <dgm:prSet/>
      <dgm:spPr/>
      <dgm:t>
        <a:bodyPr/>
        <a:lstStyle/>
        <a:p>
          <a:endParaRPr lang="en-US"/>
        </a:p>
      </dgm:t>
    </dgm:pt>
    <dgm:pt modelId="{702E4179-1F98-4C1A-921D-3339C774B962}" type="sibTrans" cxnId="{0E27356D-0840-4FF8-9005-93B822CFF3A4}">
      <dgm:prSet/>
      <dgm:spPr/>
      <dgm:t>
        <a:bodyPr/>
        <a:lstStyle/>
        <a:p>
          <a:endParaRPr lang="en-US"/>
        </a:p>
      </dgm:t>
    </dgm:pt>
    <dgm:pt modelId="{49437883-086B-47F1-92B6-754D6F6EEA4E}">
      <dgm:prSet phldrT="[Text]"/>
      <dgm:spPr/>
      <dgm:t>
        <a:bodyPr/>
        <a:lstStyle/>
        <a:p>
          <a:r>
            <a:rPr lang="en-US" b="1" dirty="0"/>
            <a:t>Future</a:t>
          </a:r>
        </a:p>
      </dgm:t>
    </dgm:pt>
    <dgm:pt modelId="{78FE320F-4608-4B3E-BE85-2B55B37BA0A2}" type="parTrans" cxnId="{1A49B725-A2CE-4D5E-9EC0-7D0D41952180}">
      <dgm:prSet/>
      <dgm:spPr/>
      <dgm:t>
        <a:bodyPr/>
        <a:lstStyle/>
        <a:p>
          <a:endParaRPr lang="en-US"/>
        </a:p>
      </dgm:t>
    </dgm:pt>
    <dgm:pt modelId="{BCEFBEBA-6950-4118-AD78-01ABA0B6FA58}" type="sibTrans" cxnId="{1A49B725-A2CE-4D5E-9EC0-7D0D41952180}">
      <dgm:prSet/>
      <dgm:spPr/>
      <dgm:t>
        <a:bodyPr/>
        <a:lstStyle/>
        <a:p>
          <a:endParaRPr lang="en-US"/>
        </a:p>
      </dgm:t>
    </dgm:pt>
    <dgm:pt modelId="{B9A4EE7E-4071-4092-8B28-ECA3302CAAFD}">
      <dgm:prSet phldrT="[Text]"/>
      <dgm:spPr/>
      <dgm:t>
        <a:bodyPr/>
        <a:lstStyle/>
        <a:p>
          <a:r>
            <a:rPr lang="en-US" dirty="0"/>
            <a:t>Storage/AI</a:t>
          </a:r>
        </a:p>
      </dgm:t>
    </dgm:pt>
    <dgm:pt modelId="{6FE6E048-1AC8-4555-9772-167A5D992B13}" type="parTrans" cxnId="{0DE6F928-1788-4E67-A216-47DA69FC1C58}">
      <dgm:prSet/>
      <dgm:spPr/>
      <dgm:t>
        <a:bodyPr/>
        <a:lstStyle/>
        <a:p>
          <a:endParaRPr lang="en-US"/>
        </a:p>
      </dgm:t>
    </dgm:pt>
    <dgm:pt modelId="{15BFB473-1441-424F-999A-2BE141AC6AC7}" type="sibTrans" cxnId="{0DE6F928-1788-4E67-A216-47DA69FC1C58}">
      <dgm:prSet/>
      <dgm:spPr/>
      <dgm:t>
        <a:bodyPr/>
        <a:lstStyle/>
        <a:p>
          <a:endParaRPr lang="en-US"/>
        </a:p>
      </dgm:t>
    </dgm:pt>
    <dgm:pt modelId="{0F01ADD5-EA15-4FA4-86C4-A506F484E7FD}">
      <dgm:prSet phldrT="[Text]"/>
      <dgm:spPr/>
      <dgm:t>
        <a:bodyPr/>
        <a:lstStyle/>
        <a:p>
          <a:r>
            <a:rPr lang="en-US" dirty="0"/>
            <a:t>Enterprise</a:t>
          </a:r>
        </a:p>
      </dgm:t>
    </dgm:pt>
    <dgm:pt modelId="{E91710EB-4B49-494B-9C98-80B89B2CE3B9}" type="parTrans" cxnId="{0AF3AA3B-C3EE-4819-93BE-7F6AFC43B4BA}">
      <dgm:prSet/>
      <dgm:spPr/>
      <dgm:t>
        <a:bodyPr/>
        <a:lstStyle/>
        <a:p>
          <a:endParaRPr lang="en-US"/>
        </a:p>
      </dgm:t>
    </dgm:pt>
    <dgm:pt modelId="{0857FD85-4853-49E1-9807-F0269EC38AC1}" type="sibTrans" cxnId="{0AF3AA3B-C3EE-4819-93BE-7F6AFC43B4BA}">
      <dgm:prSet/>
      <dgm:spPr/>
      <dgm:t>
        <a:bodyPr/>
        <a:lstStyle/>
        <a:p>
          <a:endParaRPr lang="en-US"/>
        </a:p>
      </dgm:t>
    </dgm:pt>
    <dgm:pt modelId="{BFC3EE18-8C0B-4131-8457-CA8B07895601}">
      <dgm:prSet phldrT="[Text]"/>
      <dgm:spPr/>
      <dgm:t>
        <a:bodyPr/>
        <a:lstStyle/>
        <a:p>
          <a:r>
            <a:rPr lang="en-US" dirty="0"/>
            <a:t>Offload GPU</a:t>
          </a:r>
        </a:p>
      </dgm:t>
    </dgm:pt>
    <dgm:pt modelId="{DC552671-CAD2-413A-B521-9C5BD24892F8}" type="parTrans" cxnId="{A6A907A6-CC14-4E1E-BDDF-16F1849AD4EB}">
      <dgm:prSet/>
      <dgm:spPr/>
      <dgm:t>
        <a:bodyPr/>
        <a:lstStyle/>
        <a:p>
          <a:endParaRPr lang="en-US"/>
        </a:p>
      </dgm:t>
    </dgm:pt>
    <dgm:pt modelId="{044DD8CD-297F-4D0E-B2AC-C1BFD6C416E4}" type="sibTrans" cxnId="{A6A907A6-CC14-4E1E-BDDF-16F1849AD4EB}">
      <dgm:prSet/>
      <dgm:spPr/>
      <dgm:t>
        <a:bodyPr/>
        <a:lstStyle/>
        <a:p>
          <a:endParaRPr lang="en-US"/>
        </a:p>
      </dgm:t>
    </dgm:pt>
    <dgm:pt modelId="{68A0CE35-B555-4849-BF19-F5176481CF06}" type="pres">
      <dgm:prSet presAssocID="{15D1D4C5-F934-4976-855A-5AABC6AC6FC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B96E254-DC52-4C1E-B363-EF34E7FB1416}" type="pres">
      <dgm:prSet presAssocID="{15D1D4C5-F934-4976-855A-5AABC6AC6FC0}" presName="arc1" presStyleLbl="node1" presStyleIdx="0" presStyleCnt="4"/>
      <dgm:spPr/>
    </dgm:pt>
    <dgm:pt modelId="{1337D875-E934-4C1F-88C9-F342F6E42071}" type="pres">
      <dgm:prSet presAssocID="{15D1D4C5-F934-4976-855A-5AABC6AC6FC0}" presName="arc3" presStyleLbl="node1" presStyleIdx="1" presStyleCnt="4"/>
      <dgm:spPr/>
    </dgm:pt>
    <dgm:pt modelId="{B0B058FC-091C-4038-9C22-1B46EA834D83}" type="pres">
      <dgm:prSet presAssocID="{15D1D4C5-F934-4976-855A-5AABC6AC6FC0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4B2BEE81-8F74-4A4D-A06E-4606216FE388}" type="pres">
      <dgm:prSet presAssocID="{15D1D4C5-F934-4976-855A-5AABC6AC6FC0}" presName="arc2" presStyleLbl="node1" presStyleIdx="2" presStyleCnt="4"/>
      <dgm:spPr/>
    </dgm:pt>
    <dgm:pt modelId="{F4D251F0-59A6-4A06-997D-83C71CDB13FD}" type="pres">
      <dgm:prSet presAssocID="{15D1D4C5-F934-4976-855A-5AABC6AC6FC0}" presName="arc4" presStyleLbl="node1" presStyleIdx="3" presStyleCnt="4"/>
      <dgm:spPr/>
    </dgm:pt>
    <dgm:pt modelId="{ABAA6F12-A328-4B71-B1E1-59549014D350}" type="pres">
      <dgm:prSet presAssocID="{15D1D4C5-F934-4976-855A-5AABC6AC6FC0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E30CA04-2F98-45E3-AE49-5AEFA82AC116}" type="pres">
      <dgm:prSet presAssocID="{15D1D4C5-F934-4976-855A-5AABC6AC6FC0}" presName="middleComposite" presStyleCnt="0"/>
      <dgm:spPr/>
    </dgm:pt>
    <dgm:pt modelId="{1564E7A3-AD02-459A-B505-F87B52461F84}" type="pres">
      <dgm:prSet presAssocID="{0B5A6162-9B92-4BCE-98F3-51394DAB3DC2}" presName="circ1" presStyleLbl="vennNode1" presStyleIdx="0" presStyleCnt="8"/>
      <dgm:spPr/>
    </dgm:pt>
    <dgm:pt modelId="{294C4DF2-4E82-4298-9F86-0F4744A289A3}" type="pres">
      <dgm:prSet presAssocID="{0B5A6162-9B92-4BCE-98F3-51394DAB3DC2}" presName="circ1Tx" presStyleLbl="revTx" presStyleIdx="1" presStyleCnt="3">
        <dgm:presLayoutVars>
          <dgm:chMax val="0"/>
          <dgm:chPref val="0"/>
        </dgm:presLayoutVars>
      </dgm:prSet>
      <dgm:spPr/>
    </dgm:pt>
    <dgm:pt modelId="{4BC1F771-5467-47E1-B7AD-1315D8DE62DD}" type="pres">
      <dgm:prSet presAssocID="{85495447-E180-46C5-A323-283E9CB64E6B}" presName="circ2" presStyleLbl="vennNode1" presStyleIdx="1" presStyleCnt="8"/>
      <dgm:spPr/>
    </dgm:pt>
    <dgm:pt modelId="{BB66E64B-4F2A-4FDA-801A-DA002EAD57B5}" type="pres">
      <dgm:prSet presAssocID="{85495447-E180-46C5-A323-283E9CB64E6B}" presName="circ2Tx" presStyleLbl="revTx" presStyleIdx="1" presStyleCnt="3">
        <dgm:presLayoutVars>
          <dgm:chMax val="0"/>
          <dgm:chPref val="0"/>
        </dgm:presLayoutVars>
      </dgm:prSet>
      <dgm:spPr/>
    </dgm:pt>
    <dgm:pt modelId="{5354E8BC-1667-4FFB-A53E-63C8DF55B2A5}" type="pres">
      <dgm:prSet presAssocID="{15D1D4C5-F934-4976-855A-5AABC6AC6FC0}" presName="leftComposite" presStyleCnt="0"/>
      <dgm:spPr/>
    </dgm:pt>
    <dgm:pt modelId="{FAD9CD7C-C97A-4DD3-93DA-E6ADF494B5F5}" type="pres">
      <dgm:prSet presAssocID="{9D249A4D-F79E-45F3-832E-27D98C4A5762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E7EBAD07-4FEF-45D3-8C57-E99655853E0B}" type="pres">
      <dgm:prSet presAssocID="{9D249A4D-F79E-45F3-832E-27D98C4A5762}" presName="ellipse1" presStyleLbl="vennNode1" presStyleIdx="3" presStyleCnt="8"/>
      <dgm:spPr/>
    </dgm:pt>
    <dgm:pt modelId="{E108DE03-19A0-44D2-8AA2-A3D0C8EF873B}" type="pres">
      <dgm:prSet presAssocID="{9D249A4D-F79E-45F3-832E-27D98C4A5762}" presName="ellipse2" presStyleLbl="vennNode1" presStyleIdx="4" presStyleCnt="8"/>
      <dgm:spPr/>
    </dgm:pt>
    <dgm:pt modelId="{D5743DC0-8B2B-4130-91B1-75EF2E168540}" type="pres">
      <dgm:prSet presAssocID="{A12AB392-9990-4115-9F2F-B6947B7440E8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5C777BE9-34CE-433F-A115-E2985ABF4B44}" type="pres">
      <dgm:prSet presAssocID="{A12AB392-9990-4115-9F2F-B6947B7440E8}" presName="ellipse3" presStyleLbl="vennNode1" presStyleIdx="6" presStyleCnt="8"/>
      <dgm:spPr/>
    </dgm:pt>
    <dgm:pt modelId="{37BA0B6D-4AC5-4A47-820B-FFC33AEEF92D}" type="pres">
      <dgm:prSet presAssocID="{708BF252-00DD-4917-9DAF-B610CF966C28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93D0CE02-A019-47DE-B5BD-F5865346DE55}" type="pres">
      <dgm:prSet presAssocID="{15D1D4C5-F934-4976-855A-5AABC6AC6FC0}" presName="rightChild" presStyleLbl="node2" presStyleIdx="0" presStyleCnt="1">
        <dgm:presLayoutVars>
          <dgm:chMax val="0"/>
          <dgm:chPref val="0"/>
        </dgm:presLayoutVars>
      </dgm:prSet>
      <dgm:spPr/>
    </dgm:pt>
    <dgm:pt modelId="{A0FC4CEC-F3AB-4A0D-BEBD-AEAF7DB7A06A}" type="pres">
      <dgm:prSet presAssocID="{15D1D4C5-F934-4976-855A-5AABC6AC6FC0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D8C14C02-2020-4006-A9F0-86070FECBDC7}" type="presOf" srcId="{7652C0E4-30BF-4DA9-AE3F-3AB8F30BECDE}" destId="{A0FC4CEC-F3AB-4A0D-BEBD-AEAF7DB7A06A}" srcOrd="0" destOrd="0" presId="urn:microsoft.com/office/officeart/2009/3/layout/PhasedProcess"/>
    <dgm:cxn modelId="{565E8704-BEAE-43C4-80F7-21E6404E179F}" type="presOf" srcId="{B9A4EE7E-4071-4092-8B28-ECA3302CAAFD}" destId="{93D0CE02-A019-47DE-B5BD-F5865346DE55}" srcOrd="0" destOrd="0" presId="urn:microsoft.com/office/officeart/2009/3/layout/PhasedProcess"/>
    <dgm:cxn modelId="{DEA4DD04-14B0-478F-AA2B-633C7BC286DB}" type="presOf" srcId="{0B5A6162-9B92-4BCE-98F3-51394DAB3DC2}" destId="{1564E7A3-AD02-459A-B505-F87B52461F84}" srcOrd="0" destOrd="0" presId="urn:microsoft.com/office/officeart/2009/3/layout/PhasedProcess"/>
    <dgm:cxn modelId="{029ADB0B-D7E6-438B-B0C6-75B3F533EACB}" type="presOf" srcId="{0B5A6162-9B92-4BCE-98F3-51394DAB3DC2}" destId="{294C4DF2-4E82-4298-9F86-0F4744A289A3}" srcOrd="1" destOrd="0" presId="urn:microsoft.com/office/officeart/2009/3/layout/PhasedProcess"/>
    <dgm:cxn modelId="{1A49B725-A2CE-4D5E-9EC0-7D0D41952180}" srcId="{15D1D4C5-F934-4976-855A-5AABC6AC6FC0}" destId="{49437883-086B-47F1-92B6-754D6F6EEA4E}" srcOrd="2" destOrd="0" parTransId="{78FE320F-4608-4B3E-BE85-2B55B37BA0A2}" sibTransId="{BCEFBEBA-6950-4118-AD78-01ABA0B6FA58}"/>
    <dgm:cxn modelId="{0DE6F928-1788-4E67-A216-47DA69FC1C58}" srcId="{49437883-086B-47F1-92B6-754D6F6EEA4E}" destId="{B9A4EE7E-4071-4092-8B28-ECA3302CAAFD}" srcOrd="0" destOrd="0" parTransId="{6FE6E048-1AC8-4555-9772-167A5D992B13}" sibTransId="{15BFB473-1441-424F-999A-2BE141AC6AC7}"/>
    <dgm:cxn modelId="{A86B5632-85C3-4E3A-BF08-3602570009DF}" type="presOf" srcId="{BFC3EE18-8C0B-4131-8457-CA8B07895601}" destId="{93D0CE02-A019-47DE-B5BD-F5865346DE55}" srcOrd="0" destOrd="2" presId="urn:microsoft.com/office/officeart/2009/3/layout/PhasedProcess"/>
    <dgm:cxn modelId="{0AF3AA3B-C3EE-4819-93BE-7F6AFC43B4BA}" srcId="{49437883-086B-47F1-92B6-754D6F6EEA4E}" destId="{0F01ADD5-EA15-4FA4-86C4-A506F484E7FD}" srcOrd="1" destOrd="0" parTransId="{E91710EB-4B49-494B-9C98-80B89B2CE3B9}" sibTransId="{0857FD85-4853-49E1-9807-F0269EC38AC1}"/>
    <dgm:cxn modelId="{6B4E1749-5A89-4D0C-BDEF-6906EAF12B22}" type="presOf" srcId="{9D249A4D-F79E-45F3-832E-27D98C4A5762}" destId="{FAD9CD7C-C97A-4DD3-93DA-E6ADF494B5F5}" srcOrd="0" destOrd="0" presId="urn:microsoft.com/office/officeart/2009/3/layout/PhasedProcess"/>
    <dgm:cxn modelId="{A40D776B-D8E8-446A-835F-CFD5FDF9DF01}" srcId="{7652C0E4-30BF-4DA9-AE3F-3AB8F30BECDE}" destId="{A12AB392-9990-4115-9F2F-B6947B7440E8}" srcOrd="1" destOrd="0" parTransId="{286A96D6-1357-490D-913E-633DD5AE89A1}" sibTransId="{3367D4A1-7BC0-4F16-8A23-CB827B533C08}"/>
    <dgm:cxn modelId="{0E27356D-0840-4FF8-9005-93B822CFF3A4}" srcId="{F88A6F4E-0205-4D01-B68C-44B427FFD12D}" destId="{85495447-E180-46C5-A323-283E9CB64E6B}" srcOrd="1" destOrd="0" parTransId="{E623A54B-E0C6-4A46-B2B1-51DFC04B7A15}" sibTransId="{702E4179-1F98-4C1A-921D-3339C774B962}"/>
    <dgm:cxn modelId="{BAA0A86E-AEA7-4AA4-B2B6-4D63BA5E7FE6}" srcId="{7652C0E4-30BF-4DA9-AE3F-3AB8F30BECDE}" destId="{9D249A4D-F79E-45F3-832E-27D98C4A5762}" srcOrd="0" destOrd="0" parTransId="{29C142BB-EF96-4327-A43B-B60D4200E3AD}" sibTransId="{C612D411-F969-431B-BF29-16016E872C5B}"/>
    <dgm:cxn modelId="{DEC18977-0B58-4343-81D6-16BC53A5780A}" type="presOf" srcId="{49437883-086B-47F1-92B6-754D6F6EEA4E}" destId="{ABAA6F12-A328-4B71-B1E1-59549014D350}" srcOrd="0" destOrd="0" presId="urn:microsoft.com/office/officeart/2009/3/layout/PhasedProcess"/>
    <dgm:cxn modelId="{AB428878-5504-4590-B0F2-CA2EAEB99C4B}" type="presOf" srcId="{15D1D4C5-F934-4976-855A-5AABC6AC6FC0}" destId="{68A0CE35-B555-4849-BF19-F5176481CF06}" srcOrd="0" destOrd="0" presId="urn:microsoft.com/office/officeart/2009/3/layout/PhasedProcess"/>
    <dgm:cxn modelId="{B76D2F7F-940A-4635-BF23-E4BBBE0D6362}" srcId="{15D1D4C5-F934-4976-855A-5AABC6AC6FC0}" destId="{F88A6F4E-0205-4D01-B68C-44B427FFD12D}" srcOrd="1" destOrd="0" parTransId="{E875CA7D-FE70-4374-9F66-017ECCF3A429}" sibTransId="{C2B6DC4E-37A2-4D58-ACEA-43EB4EEB19C4}"/>
    <dgm:cxn modelId="{A1BF5B8B-19F8-45EE-B78B-EFFE06FF9CDC}" srcId="{7652C0E4-30BF-4DA9-AE3F-3AB8F30BECDE}" destId="{708BF252-00DD-4917-9DAF-B610CF966C28}" srcOrd="2" destOrd="0" parTransId="{4E2BCBFC-4BD4-4C51-AD27-DD5A37634893}" sibTransId="{A585C9EA-58E9-4F1C-9F1C-4F94D8A9A764}"/>
    <dgm:cxn modelId="{B897CD91-168A-4279-BFD3-AA04011E7C97}" type="presOf" srcId="{A12AB392-9990-4115-9F2F-B6947B7440E8}" destId="{D5743DC0-8B2B-4130-91B1-75EF2E168540}" srcOrd="0" destOrd="0" presId="urn:microsoft.com/office/officeart/2009/3/layout/PhasedProcess"/>
    <dgm:cxn modelId="{6E2ABD98-A4CF-421C-95DB-E3129D93B03E}" srcId="{15D1D4C5-F934-4976-855A-5AABC6AC6FC0}" destId="{7652C0E4-30BF-4DA9-AE3F-3AB8F30BECDE}" srcOrd="0" destOrd="0" parTransId="{518AF7A5-004B-4630-919F-1D5B28BD13B8}" sibTransId="{D2FE7182-5FBB-4D22-AF0A-EDA3AEA5F5FF}"/>
    <dgm:cxn modelId="{4EDA2BA2-AB8F-46C5-AEF2-07A3E591B37E}" type="presOf" srcId="{85495447-E180-46C5-A323-283E9CB64E6B}" destId="{4BC1F771-5467-47E1-B7AD-1315D8DE62DD}" srcOrd="0" destOrd="0" presId="urn:microsoft.com/office/officeart/2009/3/layout/PhasedProcess"/>
    <dgm:cxn modelId="{A6A907A6-CC14-4E1E-BDDF-16F1849AD4EB}" srcId="{49437883-086B-47F1-92B6-754D6F6EEA4E}" destId="{BFC3EE18-8C0B-4131-8457-CA8B07895601}" srcOrd="2" destOrd="0" parTransId="{DC552671-CAD2-413A-B521-9C5BD24892F8}" sibTransId="{044DD8CD-297F-4D0E-B2AC-C1BFD6C416E4}"/>
    <dgm:cxn modelId="{71C86EBE-806B-4880-BD6E-B3900B81E064}" type="presOf" srcId="{0F01ADD5-EA15-4FA4-86C4-A506F484E7FD}" destId="{93D0CE02-A019-47DE-B5BD-F5865346DE55}" srcOrd="0" destOrd="1" presId="urn:microsoft.com/office/officeart/2009/3/layout/PhasedProcess"/>
    <dgm:cxn modelId="{3FD16FBF-6F12-41BB-B1BE-4CB815E52C41}" type="presOf" srcId="{708BF252-00DD-4917-9DAF-B610CF966C28}" destId="{37BA0B6D-4AC5-4A47-820B-FFC33AEEF92D}" srcOrd="0" destOrd="0" presId="urn:microsoft.com/office/officeart/2009/3/layout/PhasedProcess"/>
    <dgm:cxn modelId="{C5D2DDD2-6492-4642-8956-71CE95C3F8A9}" type="presOf" srcId="{85495447-E180-46C5-A323-283E9CB64E6B}" destId="{BB66E64B-4F2A-4FDA-801A-DA002EAD57B5}" srcOrd="1" destOrd="0" presId="urn:microsoft.com/office/officeart/2009/3/layout/PhasedProcess"/>
    <dgm:cxn modelId="{809D56F1-33CD-448A-8010-8F9A5982AF8C}" srcId="{F88A6F4E-0205-4D01-B68C-44B427FFD12D}" destId="{0B5A6162-9B92-4BCE-98F3-51394DAB3DC2}" srcOrd="0" destOrd="0" parTransId="{64B48879-EC6E-461C-92D0-51C786726AE0}" sibTransId="{245230B6-8C51-4A18-98DA-37FC6343DB53}"/>
    <dgm:cxn modelId="{24908BFC-2E35-4E8F-8C21-17642E18E8E5}" type="presOf" srcId="{F88A6F4E-0205-4D01-B68C-44B427FFD12D}" destId="{B0B058FC-091C-4038-9C22-1B46EA834D83}" srcOrd="0" destOrd="0" presId="urn:microsoft.com/office/officeart/2009/3/layout/PhasedProcess"/>
    <dgm:cxn modelId="{3EDE6BC3-D61E-41E4-91E8-D2EDB56005B6}" type="presParOf" srcId="{68A0CE35-B555-4849-BF19-F5176481CF06}" destId="{3B96E254-DC52-4C1E-B363-EF34E7FB1416}" srcOrd="0" destOrd="0" presId="urn:microsoft.com/office/officeart/2009/3/layout/PhasedProcess"/>
    <dgm:cxn modelId="{2BD40192-B586-4775-A5E0-9DCEB5AB22E9}" type="presParOf" srcId="{68A0CE35-B555-4849-BF19-F5176481CF06}" destId="{1337D875-E934-4C1F-88C9-F342F6E42071}" srcOrd="1" destOrd="0" presId="urn:microsoft.com/office/officeart/2009/3/layout/PhasedProcess"/>
    <dgm:cxn modelId="{A6AE0782-70AB-470D-8CBE-8CEED1BE8951}" type="presParOf" srcId="{68A0CE35-B555-4849-BF19-F5176481CF06}" destId="{B0B058FC-091C-4038-9C22-1B46EA834D83}" srcOrd="2" destOrd="0" presId="urn:microsoft.com/office/officeart/2009/3/layout/PhasedProcess"/>
    <dgm:cxn modelId="{29387A74-8628-4742-92A0-3E08B143A912}" type="presParOf" srcId="{68A0CE35-B555-4849-BF19-F5176481CF06}" destId="{4B2BEE81-8F74-4A4D-A06E-4606216FE388}" srcOrd="3" destOrd="0" presId="urn:microsoft.com/office/officeart/2009/3/layout/PhasedProcess"/>
    <dgm:cxn modelId="{69367655-7137-49A8-BF25-087880DB26FD}" type="presParOf" srcId="{68A0CE35-B555-4849-BF19-F5176481CF06}" destId="{F4D251F0-59A6-4A06-997D-83C71CDB13FD}" srcOrd="4" destOrd="0" presId="urn:microsoft.com/office/officeart/2009/3/layout/PhasedProcess"/>
    <dgm:cxn modelId="{C96574F1-2826-4F37-BA13-7FE9FDCA6F30}" type="presParOf" srcId="{68A0CE35-B555-4849-BF19-F5176481CF06}" destId="{ABAA6F12-A328-4B71-B1E1-59549014D350}" srcOrd="5" destOrd="0" presId="urn:microsoft.com/office/officeart/2009/3/layout/PhasedProcess"/>
    <dgm:cxn modelId="{DF4B41F5-5F9E-46B5-A6F0-EEAEE0573250}" type="presParOf" srcId="{68A0CE35-B555-4849-BF19-F5176481CF06}" destId="{1E30CA04-2F98-45E3-AE49-5AEFA82AC116}" srcOrd="6" destOrd="0" presId="urn:microsoft.com/office/officeart/2009/3/layout/PhasedProcess"/>
    <dgm:cxn modelId="{C6612A93-1857-40C0-85BA-0C799B566B5A}" type="presParOf" srcId="{1E30CA04-2F98-45E3-AE49-5AEFA82AC116}" destId="{1564E7A3-AD02-459A-B505-F87B52461F84}" srcOrd="0" destOrd="0" presId="urn:microsoft.com/office/officeart/2009/3/layout/PhasedProcess"/>
    <dgm:cxn modelId="{29646F4A-194D-4F5B-9624-468146DCF7E4}" type="presParOf" srcId="{1E30CA04-2F98-45E3-AE49-5AEFA82AC116}" destId="{294C4DF2-4E82-4298-9F86-0F4744A289A3}" srcOrd="1" destOrd="0" presId="urn:microsoft.com/office/officeart/2009/3/layout/PhasedProcess"/>
    <dgm:cxn modelId="{8DC6EE45-3E67-417C-8C39-F8A8CEB832A7}" type="presParOf" srcId="{1E30CA04-2F98-45E3-AE49-5AEFA82AC116}" destId="{4BC1F771-5467-47E1-B7AD-1315D8DE62DD}" srcOrd="2" destOrd="0" presId="urn:microsoft.com/office/officeart/2009/3/layout/PhasedProcess"/>
    <dgm:cxn modelId="{DE869581-9E4E-420B-B0A0-D4DA275F06C1}" type="presParOf" srcId="{1E30CA04-2F98-45E3-AE49-5AEFA82AC116}" destId="{BB66E64B-4F2A-4FDA-801A-DA002EAD57B5}" srcOrd="3" destOrd="0" presId="urn:microsoft.com/office/officeart/2009/3/layout/PhasedProcess"/>
    <dgm:cxn modelId="{63D5FC51-4FF9-4CBF-B336-9119607949C3}" type="presParOf" srcId="{68A0CE35-B555-4849-BF19-F5176481CF06}" destId="{5354E8BC-1667-4FFB-A53E-63C8DF55B2A5}" srcOrd="7" destOrd="0" presId="urn:microsoft.com/office/officeart/2009/3/layout/PhasedProcess"/>
    <dgm:cxn modelId="{F2258B48-94B4-4E1B-A57F-97AAB19FBEDA}" type="presParOf" srcId="{5354E8BC-1667-4FFB-A53E-63C8DF55B2A5}" destId="{FAD9CD7C-C97A-4DD3-93DA-E6ADF494B5F5}" srcOrd="0" destOrd="0" presId="urn:microsoft.com/office/officeart/2009/3/layout/PhasedProcess"/>
    <dgm:cxn modelId="{7E0D6349-3889-444F-BBF8-247F63A020C0}" type="presParOf" srcId="{5354E8BC-1667-4FFB-A53E-63C8DF55B2A5}" destId="{E7EBAD07-4FEF-45D3-8C57-E99655853E0B}" srcOrd="1" destOrd="0" presId="urn:microsoft.com/office/officeart/2009/3/layout/PhasedProcess"/>
    <dgm:cxn modelId="{63D89831-1517-4C78-9915-4607573A6313}" type="presParOf" srcId="{5354E8BC-1667-4FFB-A53E-63C8DF55B2A5}" destId="{E108DE03-19A0-44D2-8AA2-A3D0C8EF873B}" srcOrd="2" destOrd="0" presId="urn:microsoft.com/office/officeart/2009/3/layout/PhasedProcess"/>
    <dgm:cxn modelId="{D0C59F33-0BD8-4F0A-8C48-CFE224C4EBCA}" type="presParOf" srcId="{5354E8BC-1667-4FFB-A53E-63C8DF55B2A5}" destId="{D5743DC0-8B2B-4130-91B1-75EF2E168540}" srcOrd="3" destOrd="0" presId="urn:microsoft.com/office/officeart/2009/3/layout/PhasedProcess"/>
    <dgm:cxn modelId="{CD1A890D-014D-4DDC-8508-0D817BEA29AA}" type="presParOf" srcId="{5354E8BC-1667-4FFB-A53E-63C8DF55B2A5}" destId="{5C777BE9-34CE-433F-A115-E2985ABF4B44}" srcOrd="4" destOrd="0" presId="urn:microsoft.com/office/officeart/2009/3/layout/PhasedProcess"/>
    <dgm:cxn modelId="{CF3FE7B9-6EE1-4A20-8ACB-4B023623782D}" type="presParOf" srcId="{5354E8BC-1667-4FFB-A53E-63C8DF55B2A5}" destId="{37BA0B6D-4AC5-4A47-820B-FFC33AEEF92D}" srcOrd="5" destOrd="0" presId="urn:microsoft.com/office/officeart/2009/3/layout/PhasedProcess"/>
    <dgm:cxn modelId="{035137F2-2B37-4757-A3BA-33B648E75D37}" type="presParOf" srcId="{68A0CE35-B555-4849-BF19-F5176481CF06}" destId="{93D0CE02-A019-47DE-B5BD-F5865346DE55}" srcOrd="8" destOrd="0" presId="urn:microsoft.com/office/officeart/2009/3/layout/PhasedProcess"/>
    <dgm:cxn modelId="{6028A204-7100-4C40-A10F-74DDC24F98FD}" type="presParOf" srcId="{68A0CE35-B555-4849-BF19-F5176481CF06}" destId="{A0FC4CEC-F3AB-4A0D-BEBD-AEAF7DB7A06A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6E254-DC52-4C1E-B363-EF34E7FB1416}">
      <dsp:nvSpPr>
        <dsp:cNvPr id="0" name=""/>
        <dsp:cNvSpPr/>
      </dsp:nvSpPr>
      <dsp:spPr>
        <a:xfrm rot="5400000">
          <a:off x="288" y="580728"/>
          <a:ext cx="3758307" cy="375888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7D875-E934-4C1F-88C9-F342F6E42071}">
      <dsp:nvSpPr>
        <dsp:cNvPr id="0" name=""/>
        <dsp:cNvSpPr/>
      </dsp:nvSpPr>
      <dsp:spPr>
        <a:xfrm rot="16200000">
          <a:off x="3868358" y="580728"/>
          <a:ext cx="3758307" cy="375888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058FC-091C-4038-9C22-1B46EA834D83}">
      <dsp:nvSpPr>
        <dsp:cNvPr id="0" name=""/>
        <dsp:cNvSpPr/>
      </dsp:nvSpPr>
      <dsp:spPr>
        <a:xfrm>
          <a:off x="4312766" y="3845688"/>
          <a:ext cx="2853568" cy="75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Next</a:t>
          </a:r>
        </a:p>
      </dsp:txBody>
      <dsp:txXfrm>
        <a:off x="4312766" y="3845688"/>
        <a:ext cx="2853568" cy="751902"/>
      </dsp:txXfrm>
    </dsp:sp>
    <dsp:sp modelId="{4B2BEE81-8F74-4A4D-A06E-4606216FE388}">
      <dsp:nvSpPr>
        <dsp:cNvPr id="0" name=""/>
        <dsp:cNvSpPr/>
      </dsp:nvSpPr>
      <dsp:spPr>
        <a:xfrm rot="5400000">
          <a:off x="3747801" y="580728"/>
          <a:ext cx="3758307" cy="375888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251F0-59A6-4A06-997D-83C71CDB13FD}">
      <dsp:nvSpPr>
        <dsp:cNvPr id="0" name=""/>
        <dsp:cNvSpPr/>
      </dsp:nvSpPr>
      <dsp:spPr>
        <a:xfrm rot="16200000">
          <a:off x="7614733" y="580728"/>
          <a:ext cx="3758307" cy="375888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6F12-A328-4B71-B1E1-59549014D350}">
      <dsp:nvSpPr>
        <dsp:cNvPr id="0" name=""/>
        <dsp:cNvSpPr/>
      </dsp:nvSpPr>
      <dsp:spPr>
        <a:xfrm>
          <a:off x="7785044" y="3845688"/>
          <a:ext cx="2853568" cy="75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Future</a:t>
          </a:r>
        </a:p>
      </dsp:txBody>
      <dsp:txXfrm>
        <a:off x="7785044" y="3845688"/>
        <a:ext cx="2853568" cy="751902"/>
      </dsp:txXfrm>
    </dsp:sp>
    <dsp:sp modelId="{1564E7A3-AD02-459A-B505-F87B52461F84}">
      <dsp:nvSpPr>
        <dsp:cNvPr id="0" name=""/>
        <dsp:cNvSpPr/>
      </dsp:nvSpPr>
      <dsp:spPr>
        <a:xfrm>
          <a:off x="4221074" y="1659435"/>
          <a:ext cx="1721967" cy="17219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Load Balancer +Encryption</a:t>
          </a:r>
        </a:p>
      </dsp:txBody>
      <dsp:txXfrm>
        <a:off x="4461529" y="1862492"/>
        <a:ext cx="992846" cy="1315853"/>
      </dsp:txXfrm>
    </dsp:sp>
    <dsp:sp modelId="{4BC1F771-5467-47E1-B7AD-1315D8DE62DD}">
      <dsp:nvSpPr>
        <dsp:cNvPr id="0" name=""/>
        <dsp:cNvSpPr/>
      </dsp:nvSpPr>
      <dsp:spPr>
        <a:xfrm>
          <a:off x="5462132" y="1659435"/>
          <a:ext cx="1721967" cy="17219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5G/Edge</a:t>
          </a:r>
        </a:p>
      </dsp:txBody>
      <dsp:txXfrm>
        <a:off x="5950799" y="1862492"/>
        <a:ext cx="992846" cy="1315853"/>
      </dsp:txXfrm>
    </dsp:sp>
    <dsp:sp modelId="{FAD9CD7C-C97A-4DD3-93DA-E6ADF494B5F5}">
      <dsp:nvSpPr>
        <dsp:cNvPr id="0" name=""/>
        <dsp:cNvSpPr/>
      </dsp:nvSpPr>
      <dsp:spPr>
        <a:xfrm>
          <a:off x="1084073" y="1151551"/>
          <a:ext cx="1190853" cy="11908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SDN</a:t>
          </a:r>
        </a:p>
      </dsp:txBody>
      <dsp:txXfrm>
        <a:off x="1258469" y="1325951"/>
        <a:ext cx="842061" cy="842081"/>
      </dsp:txXfrm>
    </dsp:sp>
    <dsp:sp modelId="{E7EBAD07-4FEF-45D3-8C57-E99655853E0B}">
      <dsp:nvSpPr>
        <dsp:cNvPr id="0" name=""/>
        <dsp:cNvSpPr/>
      </dsp:nvSpPr>
      <dsp:spPr>
        <a:xfrm>
          <a:off x="644867" y="2147181"/>
          <a:ext cx="584955" cy="5847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08DE03-19A0-44D2-8AA2-A3D0C8EF873B}">
      <dsp:nvSpPr>
        <dsp:cNvPr id="0" name=""/>
        <dsp:cNvSpPr/>
      </dsp:nvSpPr>
      <dsp:spPr>
        <a:xfrm>
          <a:off x="2372651" y="1385802"/>
          <a:ext cx="340363" cy="34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743DC0-8B2B-4130-91B1-75EF2E168540}">
      <dsp:nvSpPr>
        <dsp:cNvPr id="0" name=""/>
        <dsp:cNvSpPr/>
      </dsp:nvSpPr>
      <dsp:spPr>
        <a:xfrm>
          <a:off x="2246167" y="1862826"/>
          <a:ext cx="1190853" cy="11908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Cloud Infra</a:t>
          </a:r>
        </a:p>
      </dsp:txBody>
      <dsp:txXfrm>
        <a:off x="2420563" y="2037226"/>
        <a:ext cx="842061" cy="842081"/>
      </dsp:txXfrm>
    </dsp:sp>
    <dsp:sp modelId="{5C777BE9-34CE-433F-A115-E2985ABF4B44}">
      <dsp:nvSpPr>
        <dsp:cNvPr id="0" name=""/>
        <dsp:cNvSpPr/>
      </dsp:nvSpPr>
      <dsp:spPr>
        <a:xfrm>
          <a:off x="2370697" y="3126539"/>
          <a:ext cx="340363" cy="34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BA0B6D-4AC5-4A47-820B-FFC33AEEF92D}">
      <dsp:nvSpPr>
        <dsp:cNvPr id="0" name=""/>
        <dsp:cNvSpPr/>
      </dsp:nvSpPr>
      <dsp:spPr>
        <a:xfrm>
          <a:off x="1105293" y="2543366"/>
          <a:ext cx="1190853" cy="11908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Offload CPU</a:t>
          </a:r>
        </a:p>
      </dsp:txBody>
      <dsp:txXfrm>
        <a:off x="1279689" y="2717766"/>
        <a:ext cx="842061" cy="842081"/>
      </dsp:txXfrm>
    </dsp:sp>
    <dsp:sp modelId="{93D0CE02-A019-47DE-B5BD-F5865346DE55}">
      <dsp:nvSpPr>
        <dsp:cNvPr id="0" name=""/>
        <dsp:cNvSpPr/>
      </dsp:nvSpPr>
      <dsp:spPr>
        <a:xfrm>
          <a:off x="8109184" y="1357822"/>
          <a:ext cx="2195052" cy="21946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Storage/AI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Enterprise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Offload GPU</a:t>
          </a:r>
        </a:p>
      </dsp:txBody>
      <dsp:txXfrm>
        <a:off x="8430642" y="1679222"/>
        <a:ext cx="1552136" cy="1551855"/>
      </dsp:txXfrm>
    </dsp:sp>
    <dsp:sp modelId="{A0FC4CEC-F3AB-4A0D-BEBD-AEAF7DB7A06A}">
      <dsp:nvSpPr>
        <dsp:cNvPr id="0" name=""/>
        <dsp:cNvSpPr/>
      </dsp:nvSpPr>
      <dsp:spPr>
        <a:xfrm>
          <a:off x="706283" y="3845688"/>
          <a:ext cx="2853568" cy="75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Working on</a:t>
          </a:r>
        </a:p>
      </dsp:txBody>
      <dsp:txXfrm>
        <a:off x="706283" y="3845688"/>
        <a:ext cx="2853568" cy="75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CFDA-7F3F-4BD4-9A17-45E3E9405E0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35D8-ECE2-4DA8-AAC7-98966FCA9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operating our SDN systems much easier.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on 100’s of different physical switches, and on switch ASICS if they are running in the cloud today.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1B11-F8A3-48AC-A05D-8F0292AFE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4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extending SONiC to include DASH extensions</a:t>
            </a:r>
          </a:p>
          <a:p>
            <a:r>
              <a:rPr lang="en-US" dirty="0"/>
              <a:t>-Added a container into SONiC (</a:t>
            </a:r>
            <a:r>
              <a:rPr lang="en-US" dirty="0" err="1"/>
              <a:t>gNMI</a:t>
            </a:r>
            <a:r>
              <a:rPr lang="en-US" dirty="0"/>
              <a:t>-DASH container) it has a NB interface and it’s where the SDN controllers will program both the switch and the DPUs, </a:t>
            </a:r>
            <a:br>
              <a:rPr lang="en-US" dirty="0"/>
            </a:br>
            <a:r>
              <a:rPr lang="en-US" dirty="0"/>
              <a:t>-Extended the SONiC </a:t>
            </a:r>
            <a:r>
              <a:rPr lang="en-US" dirty="0" err="1"/>
              <a:t>ReDis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that holds the Switch State to hold DPU state now.  </a:t>
            </a:r>
          </a:p>
          <a:p>
            <a:r>
              <a:rPr lang="en-US" dirty="0"/>
              <a:t>-Extended SAI to include DPU extensions.  </a:t>
            </a:r>
          </a:p>
          <a:p>
            <a:r>
              <a:rPr lang="en-US" dirty="0"/>
              <a:t>This is all of the connection level abstractions we needed.</a:t>
            </a:r>
          </a:p>
          <a:p>
            <a:r>
              <a:rPr lang="en-US" dirty="0"/>
              <a:t>-SONiC is L3 technology, DASH is connection oriented technology.</a:t>
            </a:r>
          </a:p>
          <a:p>
            <a:endParaRPr lang="en-US" dirty="0"/>
          </a:p>
          <a:p>
            <a:r>
              <a:rPr lang="en-US" dirty="0"/>
              <a:t>This included work with the PNA, </a:t>
            </a:r>
            <a:r>
              <a:rPr lang="en-US" dirty="0" err="1"/>
              <a:t>OpenCompute</a:t>
            </a:r>
            <a:r>
              <a:rPr lang="en-US" dirty="0"/>
              <a:t>/SAI, and PTF communities.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0D40-A2C3-46C9-8576-0D8EE84745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generates from one point</a:t>
            </a:r>
          </a:p>
          <a:p>
            <a:r>
              <a:rPr lang="en-US" dirty="0"/>
              <a:t>5 minutes time from first opening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D35D8-ECE2-4DA8-AAC7-98966FCA9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for the cases in red circles</a:t>
            </a:r>
          </a:p>
          <a:p>
            <a:endParaRPr lang="en-US" dirty="0"/>
          </a:p>
          <a:p>
            <a:r>
              <a:rPr lang="en-US" dirty="0"/>
              <a:t>Not going to hit the cache very often if the connections are active.</a:t>
            </a:r>
          </a:p>
          <a:p>
            <a:endParaRPr lang="en-US" dirty="0"/>
          </a:p>
          <a:p>
            <a:r>
              <a:rPr lang="en-US" dirty="0"/>
              <a:t>TikTok need Millions of connections on each 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FB851-9154-7845-BFCD-6942AEA69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8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#’s keep going up, now down.  </a:t>
            </a:r>
          </a:p>
          <a:p>
            <a:r>
              <a:rPr lang="en-US" dirty="0"/>
              <a:t>Holds up to 64M connections for 200G, we can get 256M connections when we go up to 800G (64x4) scales linearly</a:t>
            </a:r>
          </a:p>
          <a:p>
            <a:endParaRPr lang="en-US" dirty="0"/>
          </a:p>
          <a:p>
            <a:r>
              <a:rPr lang="en-US" dirty="0"/>
              <a:t>10,000 rules per ENI</a:t>
            </a:r>
          </a:p>
          <a:p>
            <a:r>
              <a:rPr lang="en-US" dirty="0"/>
              <a:t>64 ENIs</a:t>
            </a:r>
          </a:p>
          <a:p>
            <a:r>
              <a:rPr lang="en-US" dirty="0"/>
              <a:t>Does this fit into the memory?  Yes…</a:t>
            </a:r>
          </a:p>
          <a:p>
            <a:endParaRPr lang="en-US" dirty="0"/>
          </a:p>
          <a:p>
            <a:r>
              <a:rPr lang="en-US" dirty="0"/>
              <a:t>Define what tables look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FB851-9154-7845-BFCD-6942AEA69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have 1 DPU Operating System for 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FB851-9154-7845-BFCD-6942AEA69A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Operates across all of our switches – fixed form and chassis</a:t>
            </a:r>
          </a:p>
          <a:p>
            <a:endParaRPr lang="en-US" baseline="0" dirty="0"/>
          </a:p>
          <a:p>
            <a:r>
              <a:rPr lang="en-US" baseline="0" dirty="0"/>
              <a:t>Petabits of data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035C-FC5A-4A0C-8960-3FE03EBE0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 in GitHub for ~1.5+ year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DPU and Switch vendor in the forum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DPUs are running SONiC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combine switching and DPU technologies together; host,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SmartSwitch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Appliance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DPUs are going to be 1.6T in the future, we would not want all 1.6T on a host.  We would want this in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SmartSwitch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Appliance above it to combine the resources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1B11-F8A3-48AC-A05D-8F0292AFE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8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1B11-F8A3-48AC-A05D-8F0292AFE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This is the problem we are trying to solve.  Disaggregate the DPUs from the host.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Pulled them into an appliance or switch (pooling / disaggregating).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We tunnel </a:t>
            </a:r>
            <a:r>
              <a:rPr lang="en-US" sz="12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VXLan</a:t>
            </a:r>
            <a:r>
              <a:rPr lang="en-US" sz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from the VM to the Appliance/Switch for policy management.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10’s of M of CPS to keep up with demands of the VMs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EAF2-B718-4ACB-B07D-A7B533CF4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Can live on any tier</a:t>
            </a:r>
            <a:br>
              <a:rPr lang="en-US" baseline="0" dirty="0"/>
            </a:br>
            <a:r>
              <a:rPr lang="en-US" baseline="0" dirty="0"/>
              <a:t>Representative diagram</a:t>
            </a:r>
          </a:p>
          <a:p>
            <a:r>
              <a:rPr lang="en-US" dirty="0"/>
              <a:t>https://github.com/sonic-net/DASH/blob/main/documentation/general/dash-high-level-design.md#example-of-network-representation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035C-FC5A-4A0C-8960-3FE03EBE0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Can live on any tier</a:t>
            </a:r>
            <a:br>
              <a:rPr lang="en-US" baseline="0" dirty="0"/>
            </a:br>
            <a:r>
              <a:rPr lang="en-US" baseline="0" dirty="0"/>
              <a:t>Representative diagram</a:t>
            </a:r>
          </a:p>
          <a:p>
            <a:r>
              <a:rPr lang="en-US" dirty="0"/>
              <a:t>https://github.com/sonic-net/DASH/blob/main/documentation/general/dash-high-level-design.md#example-of-network-representation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035C-FC5A-4A0C-8960-3FE03EBE0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DPU already supports encryption (Open SSL for example)</a:t>
            </a:r>
          </a:p>
          <a:p>
            <a:r>
              <a:rPr lang="en-US" dirty="0"/>
              <a:t>We don’t have to invent high-speed encryption</a:t>
            </a:r>
          </a:p>
          <a:p>
            <a:r>
              <a:rPr lang="en-US" dirty="0"/>
              <a:t>Key Exchange, TLS, SSL, </a:t>
            </a:r>
            <a:r>
              <a:rPr lang="en-US" dirty="0" err="1"/>
              <a:t>Vnet</a:t>
            </a:r>
            <a:r>
              <a:rPr lang="en-US" dirty="0"/>
              <a:t> Encryption,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CPU clusters and AI clusters w/BE </a:t>
            </a:r>
            <a:r>
              <a:rPr lang="en-US" dirty="0" err="1"/>
              <a:t>Infiniband</a:t>
            </a:r>
            <a:r>
              <a:rPr lang="en-US" dirty="0"/>
              <a:t> with </a:t>
            </a:r>
            <a:r>
              <a:rPr lang="en-US" dirty="0" err="1"/>
              <a:t>FrontEnd</a:t>
            </a:r>
            <a:r>
              <a:rPr lang="en-US" dirty="0"/>
              <a:t> facing cloud infrastructure with </a:t>
            </a:r>
            <a:r>
              <a:rPr lang="en-US" dirty="0" err="1"/>
              <a:t>SmartSwitches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SDN:  Load Balancer, VNET to VNET, ST &amp; PL, VNET Peering, </a:t>
            </a:r>
            <a:r>
              <a:rPr lang="en-US" dirty="0" err="1"/>
              <a:t>ExR</a:t>
            </a:r>
            <a:r>
              <a:rPr lang="en-US" dirty="0"/>
              <a:t>, Encryption </a:t>
            </a:r>
            <a:r>
              <a:rPr lang="en-US" dirty="0" err="1"/>
              <a:t>Gwy</a:t>
            </a:r>
            <a:endParaRPr lang="en-US" dirty="0"/>
          </a:p>
          <a:p>
            <a:r>
              <a:rPr lang="en-US" dirty="0"/>
              <a:t>High Availability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E0162-6F2B-4E09-B96A-6BF86E05A2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3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led, multiple Community contributors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FB851-9154-7845-BFCD-6942AEA69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4491-9F74-777E-F35D-8561D500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AB37C-9658-DFB9-C3F1-E9C7BF177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A056-ED1A-F2DB-56BB-4CDA4F5A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7797-F070-A8C2-D2CD-9206DB36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55C6-DD5A-A79A-6CED-583DD174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1159-D546-ED37-A570-356809A5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53749-584F-88F7-0BA3-832473FFD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1F6B2-BA31-4BBC-C1D0-E650A0D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997D3-FDEE-F65A-D84A-C48F84CF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DD18B-BCDE-A35E-93AB-777BCDD5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84CA2-40D2-90FE-2C3B-1CE10C177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AEF9A-771F-7BD6-166E-86C6F586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CCCC4-780B-F6EE-91BE-84AEA4C0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DE5C-B4BA-9975-C263-F90677FA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00B31-85B4-A54A-7804-4222BB4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non-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" y="220980"/>
            <a:ext cx="11581666" cy="743793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" y="1470660"/>
            <a:ext cx="11661878" cy="42933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91030" indent="0">
              <a:buFontTx/>
              <a:buNone/>
              <a:defRPr/>
            </a:lvl2pPr>
            <a:lvl3pPr marL="571477" indent="0">
              <a:buFontTx/>
              <a:buNone/>
              <a:defRPr/>
            </a:lvl3pPr>
            <a:lvl4pPr marL="862507" indent="0">
              <a:buFontTx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825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12800" y="342266"/>
            <a:ext cx="10566400" cy="80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4267" b="0" i="0" u="none" strike="noStrike" cap="none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Source Sans Pro"/>
                <a:cs typeface="Segoe UI Semibold" panose="020B0702040204020203" pitchFamily="34" charset="0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12800" y="1295402"/>
            <a:ext cx="10566400" cy="43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3200" b="0" i="0" u="none" strike="noStrike" cap="none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defRPr>
            </a:lvl1pPr>
            <a:lvl2pPr marL="457189" marR="0" lvl="1" indent="-317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32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85783" marR="0" lvl="2" indent="-317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32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317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32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42971" marR="0" lvl="4" indent="-317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32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371566" marR="0" lvl="5" indent="-171446" algn="l" rtl="0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160" marR="0" lvl="6" indent="-171446" algn="l" rtl="0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754" marR="0" lvl="7" indent="-171446" algn="l" rtl="0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349" marR="0" lvl="8" indent="-171446" algn="l" rtl="0">
              <a:lnSpc>
                <a:spcPct val="90000"/>
              </a:lnSpc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98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5376">
          <p15:clr>
            <a:srgbClr val="FBAE40"/>
          </p15:clr>
        </p15:guide>
        <p15:guide id="3" pos="456">
          <p15:clr>
            <a:srgbClr val="FBAE40"/>
          </p15:clr>
        </p15:guide>
        <p15:guide id="4" pos="5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CE18-DE5F-DEE1-DBAB-2AF3AC79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06F4-AF2F-FA77-2717-9ED23A4CD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C9EF7-9961-BCD2-5EB5-46C7EF00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F5E5-5249-5E60-7637-DC9F3DE8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9D78E-3AB0-5A07-A96D-FABA2320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C45-1E2A-69E4-8C2A-EB2407E9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5C965-490B-F8EB-B365-48BE0521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D87D-6AB8-1ED3-CBB0-4AFCE001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5EC6-D18C-CAA1-BEC2-6A2C6DC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2DA97-C375-397F-6486-CFB37BF7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00CF-0396-BC6C-4A4D-E18610B8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6656-7044-C7C9-01B1-079DE43FA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A45AD-620A-BB5D-0388-5B2F1F93B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DFA0A-2D2C-BBF5-70A4-6C4E416B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C32C-9B61-36EA-1F7E-547E8E9A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A8D94-CB81-BA85-0AA0-9D60C871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187C-F8F9-B30C-055B-C6C1B78F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4F18-7E43-9B25-AD98-6303CC1B5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AB5A-E338-B923-F3AC-448EB5DC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72609-CA5E-6F44-B6DB-8EC66EE26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A3B66-83AD-6A08-7C85-9BAECDC00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9E2DD-7E4E-AC65-329F-9EC2AFC7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F188-7E7B-468A-B27D-7D36BCFF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2D780-D848-DD7F-F609-BC8D6478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DA0C-8E87-6F0A-50D4-614B8E24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9AB87-C871-2944-F15E-85B780A8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0603F-3E7D-615F-5E34-EB2A7516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26CE2-B33A-5A40-D6D3-F743BD14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759D6-4B50-D81F-61A7-A537217E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142C6-7D77-43BF-1AA1-E01CEC96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8773-57D5-AF93-0B17-E2914909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704D-9964-1AF8-F788-4265767B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BD783-22F1-4B9C-1A2B-CEB811D7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FA440-40B8-724C-1B57-A93CA463C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94B3A-4006-4F9D-F7CC-60AD4927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D854C-1F16-2C50-B719-51DCE3BC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0CA3E-FC93-A973-B4D0-4362D738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0288-B04C-C696-D31E-27C7CDF1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15770-138E-0602-2FDE-89CF7F0CD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73B08-CE1A-9AB4-EEE9-DD4EEA6B7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A2BA7-8F8F-0C34-0F33-77EE9610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6665D-923C-340B-B16E-2353D13D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1EF73-2DB9-FE89-C219-3D4469D8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7EA51-9B9C-BFAE-4386-DA71BAE6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A5B0E-FD45-CD2A-D328-50F65C1E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4696-109B-A75C-367F-895CF294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7AF4-5967-40F4-823C-3EF422991F2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17B8-BEC6-635A-E897-30022F3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B4E2-E65C-8ECF-E37C-CB0645A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9C0E-50E3-42E5-8895-BE90C09F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oups.google.com/g/sonic-dash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github.com/sonic-net/DAS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channel/UCNE3zNwJqcEyLX9ejKrLtUA/playlists" TargetMode="External"/><Relationship Id="rId10" Type="http://schemas.openxmlformats.org/officeDocument/2006/relationships/image" Target="../media/image12.tiff"/><Relationship Id="rId4" Type="http://schemas.openxmlformats.org/officeDocument/2006/relationships/image" Target="../media/image10.png"/><Relationship Id="rId9" Type="http://schemas.openxmlformats.org/officeDocument/2006/relationships/hyperlink" Target="https://groups.google.com/g/sonic-dash-test-workgrou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hyperlink" Target="https://aka.ms/sonic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onic-net/DASH/blob/main/dash-pipeline/README-dash-workflows.md#build-workflow-diagra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xabay.com/id/coding-komputer-pengguna-komputer-1294361/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mailto:sonicproject@googlegroups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hyperlink" Target="mailto:sonic-dash@googlegroups.com" TargetMode="External"/><Relationship Id="rId5" Type="http://schemas.openxmlformats.org/officeDocument/2006/relationships/hyperlink" Target="http://sonicfoundation.dev/" TargetMode="External"/><Relationship Id="rId4" Type="http://schemas.openxmlformats.org/officeDocument/2006/relationships/hyperlink" Target="http://github.com/sonic-net/DA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8E32B-E8C0-57A3-3395-5809067F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Introduction to DASH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 err="1">
                <a:solidFill>
                  <a:srgbClr val="FFFFFF"/>
                </a:solidFill>
              </a:rPr>
              <a:t>SmartNIC</a:t>
            </a:r>
            <a:r>
              <a:rPr lang="en-US" sz="4800" dirty="0">
                <a:solidFill>
                  <a:srgbClr val="FFFFFF"/>
                </a:solidFill>
              </a:rPr>
              <a:t> Summit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Jun 13,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71EA0-CDF4-1181-F64A-D6356CFB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Kristina Moore - Principal PM, Azure Core, MSFT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6931B-2238-2ADF-3903-36DC120B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84" y="1951691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0522-8A23-DB3B-9F4C-31869EBE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5" y="161926"/>
            <a:ext cx="10515600" cy="604282"/>
          </a:xfrm>
        </p:spPr>
        <p:txBody>
          <a:bodyPr>
            <a:normAutofit/>
          </a:bodyPr>
          <a:lstStyle/>
          <a:p>
            <a:r>
              <a:rPr lang="en-US" sz="2800" spc="-50" dirty="0">
                <a:ln w="3175">
                  <a:noFill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rPr>
              <a:t>DASH Community – Strong and Growing weekly! </a:t>
            </a:r>
            <a:r>
              <a:rPr lang="en-US" sz="1050" spc="-50" dirty="0">
                <a:ln w="3175">
                  <a:noFill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rPr>
              <a:t>(9am Pacific Wednesdays)</a:t>
            </a:r>
            <a:endParaRPr lang="en-US" sz="2800" spc="-50" dirty="0">
              <a:ln w="3175">
                <a:noFill/>
              </a:ln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5F2CA6-202F-B6E9-A75C-10E7C154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7" y="855508"/>
            <a:ext cx="7997035" cy="3022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621C2-14FE-3D7F-E9D2-CF03D4F69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31" y="3731491"/>
            <a:ext cx="5459469" cy="29645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2E9A09-2265-1334-9E09-1EE11E171477}"/>
              </a:ext>
            </a:extLst>
          </p:cNvPr>
          <p:cNvSpPr txBox="1"/>
          <p:nvPr/>
        </p:nvSpPr>
        <p:spPr>
          <a:xfrm>
            <a:off x="6807200" y="6557328"/>
            <a:ext cx="49968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https://www.youtube.com/channel/UCNE3zNwJqcEyLX9ejKrLtUA/playlists</a:t>
            </a:r>
            <a:r>
              <a:rPr lang="en-US" sz="1200" dirty="0"/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5864B5-46BD-2323-4140-78B3C8AD2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37" y="4188280"/>
            <a:ext cx="5264530" cy="22094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D82409-38B4-4102-4DBD-0E902D1AEDF1}"/>
              </a:ext>
            </a:extLst>
          </p:cNvPr>
          <p:cNvSpPr txBox="1"/>
          <p:nvPr/>
        </p:nvSpPr>
        <p:spPr>
          <a:xfrm>
            <a:off x="1246909" y="6557573"/>
            <a:ext cx="2503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https://github.com/sonic-net/DASH</a:t>
            </a:r>
            <a:r>
              <a:rPr lang="en-US" sz="12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4EE4DC-F743-E709-56F9-EDFB3284E030}"/>
              </a:ext>
            </a:extLst>
          </p:cNvPr>
          <p:cNvSpPr txBox="1"/>
          <p:nvPr/>
        </p:nvSpPr>
        <p:spPr>
          <a:xfrm>
            <a:off x="8640618" y="2976491"/>
            <a:ext cx="3267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SONiC-DASH - Google Groups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FC2A4-29D6-9C37-978C-5A0D4695AAFF}"/>
              </a:ext>
            </a:extLst>
          </p:cNvPr>
          <p:cNvSpPr txBox="1"/>
          <p:nvPr/>
        </p:nvSpPr>
        <p:spPr>
          <a:xfrm>
            <a:off x="8640618" y="3284268"/>
            <a:ext cx="3539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SONiC-DASH-Test-Workgroup - Google Groups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A0708-454A-CCAA-E509-F48A55E515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606" y="845385"/>
            <a:ext cx="8130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CA2F6-9C73-4D9D-9D61-B36260FB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SONiC-DASH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Behavioral Model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36AA0-76F2-DC17-9FF2-1FD55F06110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build upon the traditional SONiC Underlay dataplane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DASH services are modeled in P4 and comprise the formal definition of the pipeline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SAI Headers are auto-generated from P4 code; these headers are used to integrate SAI into SONiC middleware (</a:t>
            </a:r>
            <a:r>
              <a:rPr lang="en-US" sz="2000" dirty="0" err="1"/>
              <a:t>syncd</a:t>
            </a:r>
            <a:r>
              <a:rPr lang="en-US" sz="2000" dirty="0"/>
              <a:t> daemon)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Test-cases are written against the SAI interface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Tests are run using a behavioral model and popular test harnesses (SAI-PTF, SAI Challenger)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Same tests can be executed at Line Rate on hardware</a:t>
            </a:r>
          </a:p>
        </p:txBody>
      </p:sp>
    </p:spTree>
    <p:extLst>
      <p:ext uri="{BB962C8B-B14F-4D97-AF65-F5344CB8AC3E}">
        <p14:creationId xmlns:p14="http://schemas.microsoft.com/office/powerpoint/2010/main" val="273780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7">
            <a:extLst>
              <a:ext uri="{FF2B5EF4-FFF2-40B4-BE49-F238E27FC236}">
                <a16:creationId xmlns:a16="http://schemas.microsoft.com/office/drawing/2014/main" id="{1BD7CB35-6495-4FDF-8263-05A2A4919134}"/>
              </a:ext>
            </a:extLst>
          </p:cNvPr>
          <p:cNvSpPr/>
          <p:nvPr/>
        </p:nvSpPr>
        <p:spPr bwMode="auto">
          <a:xfrm rot="5400000">
            <a:off x="1344021" y="3114536"/>
            <a:ext cx="1750184" cy="1687651"/>
          </a:xfrm>
          <a:custGeom>
            <a:avLst/>
            <a:gdLst>
              <a:gd name="connsiteX0" fmla="*/ 0 w 2507324"/>
              <a:gd name="connsiteY0" fmla="*/ 8141 h 968858"/>
              <a:gd name="connsiteX1" fmla="*/ 2507324 w 2507324"/>
              <a:gd name="connsiteY1" fmla="*/ 0 h 968858"/>
              <a:gd name="connsiteX2" fmla="*/ 1766523 w 2507324"/>
              <a:gd name="connsiteY2" fmla="*/ 781600 h 968858"/>
              <a:gd name="connsiteX3" fmla="*/ 1766523 w 2507324"/>
              <a:gd name="connsiteY3" fmla="*/ 968858 h 968858"/>
              <a:gd name="connsiteX4" fmla="*/ 993160 w 2507324"/>
              <a:gd name="connsiteY4" fmla="*/ 968858 h 968858"/>
              <a:gd name="connsiteX5" fmla="*/ 968738 w 2507324"/>
              <a:gd name="connsiteY5" fmla="*/ 773458 h 968858"/>
              <a:gd name="connsiteX6" fmla="*/ 0 w 2507324"/>
              <a:gd name="connsiteY6" fmla="*/ 8141 h 96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324" h="968858">
                <a:moveTo>
                  <a:pt x="0" y="8141"/>
                </a:moveTo>
                <a:lnTo>
                  <a:pt x="2507324" y="0"/>
                </a:lnTo>
                <a:lnTo>
                  <a:pt x="1766523" y="781600"/>
                </a:lnTo>
                <a:lnTo>
                  <a:pt x="1766523" y="968858"/>
                </a:lnTo>
                <a:lnTo>
                  <a:pt x="993160" y="968858"/>
                </a:lnTo>
                <a:lnTo>
                  <a:pt x="968738" y="773458"/>
                </a:lnTo>
                <a:lnTo>
                  <a:pt x="0" y="8141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75000"/>
                  <a:alpha val="40000"/>
                </a:sysClr>
              </a:gs>
              <a:gs pos="100000">
                <a:srgbClr val="00A0DF">
                  <a:lumMod val="20000"/>
                  <a:lumOff val="80000"/>
                  <a:alpha val="40000"/>
                </a:srgbClr>
              </a:gs>
              <a:gs pos="81000">
                <a:srgbClr val="005195">
                  <a:lumMod val="60000"/>
                  <a:lumOff val="40000"/>
                  <a:alpha val="4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49526" tIns="24763" rIns="49526" bIns="24763" anchor="ctr"/>
          <a:lstStyle/>
          <a:p>
            <a:pPr marL="0" marR="0" lvl="0" indent="0" algn="ctr" defTabSz="79241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MS PGothic" charset="0"/>
              <a:cs typeface="MS P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9C853-E53B-4AD1-9DEF-5C2968A14096}"/>
              </a:ext>
            </a:extLst>
          </p:cNvPr>
          <p:cNvSpPr/>
          <p:nvPr/>
        </p:nvSpPr>
        <p:spPr>
          <a:xfrm>
            <a:off x="6601378" y="2535711"/>
            <a:ext cx="5215031" cy="2223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092E30-2CA3-4B71-A2E1-02BEB08880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0" y="6155591"/>
            <a:ext cx="1231311" cy="5702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982E224-B07B-49AD-8F8C-EE5868A13FEE}"/>
              </a:ext>
            </a:extLst>
          </p:cNvPr>
          <p:cNvSpPr/>
          <p:nvPr/>
        </p:nvSpPr>
        <p:spPr>
          <a:xfrm>
            <a:off x="6674243" y="5294940"/>
            <a:ext cx="4705368" cy="2815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312472-542C-474A-887D-BD15FBA038CC}"/>
              </a:ext>
            </a:extLst>
          </p:cNvPr>
          <p:cNvSpPr txBox="1"/>
          <p:nvPr/>
        </p:nvSpPr>
        <p:spPr>
          <a:xfrm>
            <a:off x="6960369" y="5294493"/>
            <a:ext cx="4956463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342900" hangingPunct="0"/>
            <a:r>
              <a:rPr lang="en-US" sz="1400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Switch Abstraction Interface – </a:t>
            </a:r>
            <a:r>
              <a:rPr lang="en-US" sz="1400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(SAI)</a:t>
            </a:r>
            <a:r>
              <a:rPr lang="en-US" sz="1400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DASH Extensions</a:t>
            </a:r>
          </a:p>
        </p:txBody>
      </p:sp>
      <p:pic>
        <p:nvPicPr>
          <p:cNvPr id="28" name="Picture 27" descr="A picture containing plate&#10;&#10;Description automatically generated">
            <a:extLst>
              <a:ext uri="{FF2B5EF4-FFF2-40B4-BE49-F238E27FC236}">
                <a16:creationId xmlns:a16="http://schemas.microsoft.com/office/drawing/2014/main" id="{380767BB-1804-4A2F-B8D6-4B248EC5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16" y="6307194"/>
            <a:ext cx="453044" cy="205392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93EE31-5819-4606-A839-25B87E710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84" y="6288722"/>
            <a:ext cx="441965" cy="2238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ACC4FF-EB36-4710-BDA5-914A23A518B8}"/>
              </a:ext>
            </a:extLst>
          </p:cNvPr>
          <p:cNvGrpSpPr/>
          <p:nvPr/>
        </p:nvGrpSpPr>
        <p:grpSpPr>
          <a:xfrm>
            <a:off x="3051808" y="2844220"/>
            <a:ext cx="2154856" cy="3116309"/>
            <a:chOff x="16994458" y="3678302"/>
            <a:chExt cx="4309712" cy="62451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8F9625-8313-4577-8C6D-D6ED6192EF20}"/>
                </a:ext>
              </a:extLst>
            </p:cNvPr>
            <p:cNvSpPr/>
            <p:nvPr/>
          </p:nvSpPr>
          <p:spPr bwMode="auto">
            <a:xfrm>
              <a:off x="17003672" y="8723082"/>
              <a:ext cx="4300498" cy="12003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3152" rIns="91440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en-US" sz="1600" kern="0">
                  <a:solidFill>
                    <a:srgbClr val="FFFFFF"/>
                  </a:solidFill>
                  <a:latin typeface="Segoe UI"/>
                  <a:sym typeface="Helvetica"/>
                </a:rPr>
                <a:t>Hardware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9B0ADA-D56A-49C2-BA4E-56EF9E67EA87}"/>
                </a:ext>
              </a:extLst>
            </p:cNvPr>
            <p:cNvSpPr/>
            <p:nvPr/>
          </p:nvSpPr>
          <p:spPr bwMode="auto">
            <a:xfrm>
              <a:off x="16994458" y="7893396"/>
              <a:ext cx="4300498" cy="7643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3152" rIns="91440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Segoe UI"/>
                  <a:sym typeface="Helvetica"/>
                </a:rPr>
                <a:t>DASH Extended SAI</a:t>
              </a:r>
              <a:endParaRPr lang="en-US" sz="1000" kern="0" dirty="0">
                <a:solidFill>
                  <a:srgbClr val="FFFFFF"/>
                </a:solidFill>
                <a:latin typeface="Segoe UI"/>
                <a:sym typeface="Helvetic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86E31D-AC50-43F7-8186-25B745F70969}"/>
                </a:ext>
              </a:extLst>
            </p:cNvPr>
            <p:cNvSpPr/>
            <p:nvPr/>
          </p:nvSpPr>
          <p:spPr bwMode="auto">
            <a:xfrm>
              <a:off x="17010164" y="3678302"/>
              <a:ext cx="4284792" cy="4109382"/>
            </a:xfrm>
            <a:prstGeom prst="rect">
              <a:avLst/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3152" rIns="91440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lang="en-US" sz="1600" kern="0">
                  <a:solidFill>
                    <a:srgbClr val="FFFFFF"/>
                  </a:solidFill>
                  <a:latin typeface="Segoe UI"/>
                  <a:sym typeface="Helvetica"/>
                </a:rPr>
                <a:t>SONiC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FFE76C-A386-488A-A575-8C87EC5BD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60369" y="2707032"/>
            <a:ext cx="4070057" cy="1595366"/>
            <a:chOff x="2867737" y="1863844"/>
            <a:chExt cx="3052543" cy="119652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F79EFD-8788-4192-BBF1-415480DB00D1}"/>
                </a:ext>
              </a:extLst>
            </p:cNvPr>
            <p:cNvGrpSpPr/>
            <p:nvPr/>
          </p:nvGrpSpPr>
          <p:grpSpPr>
            <a:xfrm>
              <a:off x="3151720" y="1863844"/>
              <a:ext cx="2768560" cy="1169141"/>
              <a:chOff x="3151720" y="1863844"/>
              <a:chExt cx="2768560" cy="1169141"/>
            </a:xfrm>
          </p:grpSpPr>
          <p:sp>
            <p:nvSpPr>
              <p:cNvPr id="38" name="Flowchart: Magnetic Disk 8">
                <a:extLst>
                  <a:ext uri="{FF2B5EF4-FFF2-40B4-BE49-F238E27FC236}">
                    <a16:creationId xmlns:a16="http://schemas.microsoft.com/office/drawing/2014/main" id="{6401132F-13EE-42D5-8935-EC8E63B06AF5}"/>
                  </a:ext>
                </a:extLst>
              </p:cNvPr>
              <p:cNvSpPr/>
              <p:nvPr/>
            </p:nvSpPr>
            <p:spPr>
              <a:xfrm>
                <a:off x="3151720" y="1863845"/>
                <a:ext cx="524788" cy="476664"/>
              </a:xfrm>
              <a:prstGeom prst="flowChartMagneticDisk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079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9170">
                  <a:defRPr/>
                </a:pPr>
                <a:r>
                  <a:rPr lang="en-US" sz="933" kern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More apps</a:t>
                </a:r>
              </a:p>
            </p:txBody>
          </p:sp>
          <p:sp>
            <p:nvSpPr>
              <p:cNvPr id="39" name="Flowchart: Magnetic Disk 8">
                <a:extLst>
                  <a:ext uri="{FF2B5EF4-FFF2-40B4-BE49-F238E27FC236}">
                    <a16:creationId xmlns:a16="http://schemas.microsoft.com/office/drawing/2014/main" id="{1E23D69E-FCEB-4BBA-AE3C-4B697EFC6FD1}"/>
                  </a:ext>
                </a:extLst>
              </p:cNvPr>
              <p:cNvSpPr/>
              <p:nvPr/>
            </p:nvSpPr>
            <p:spPr>
              <a:xfrm>
                <a:off x="3712663" y="1863845"/>
                <a:ext cx="524788" cy="476664"/>
              </a:xfrm>
              <a:prstGeom prst="flowChartMagneticDisk">
                <a:avLst/>
              </a:prstGeom>
              <a:solidFill>
                <a:schemeClr val="accent4"/>
              </a:solidFill>
              <a:ln w="1079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9170">
                  <a:defRPr/>
                </a:pPr>
                <a:r>
                  <a:rPr lang="en-US" sz="933" kern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SNMP</a:t>
                </a:r>
              </a:p>
            </p:txBody>
          </p:sp>
          <p:sp>
            <p:nvSpPr>
              <p:cNvPr id="40" name="Flowchart: Magnetic Disk 8">
                <a:extLst>
                  <a:ext uri="{FF2B5EF4-FFF2-40B4-BE49-F238E27FC236}">
                    <a16:creationId xmlns:a16="http://schemas.microsoft.com/office/drawing/2014/main" id="{F6E7F040-25E6-4C75-8F2E-B961B680601B}"/>
                  </a:ext>
                </a:extLst>
              </p:cNvPr>
              <p:cNvSpPr/>
              <p:nvPr/>
            </p:nvSpPr>
            <p:spPr>
              <a:xfrm>
                <a:off x="4273606" y="1863845"/>
                <a:ext cx="524788" cy="476664"/>
              </a:xfrm>
              <a:prstGeom prst="flowChartMagneticDisk">
                <a:avLst/>
              </a:prstGeom>
              <a:solidFill>
                <a:srgbClr val="44546A"/>
              </a:solidFill>
              <a:ln w="1079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9170">
                  <a:defRPr/>
                </a:pPr>
                <a:r>
                  <a:rPr lang="en-US" sz="1067" kern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BGP</a:t>
                </a:r>
              </a:p>
            </p:txBody>
          </p:sp>
          <p:sp>
            <p:nvSpPr>
              <p:cNvPr id="41" name="Flowchart: Magnetic Disk 8">
                <a:extLst>
                  <a:ext uri="{FF2B5EF4-FFF2-40B4-BE49-F238E27FC236}">
                    <a16:creationId xmlns:a16="http://schemas.microsoft.com/office/drawing/2014/main" id="{DD1657D6-3F2F-4052-BC21-85A02A8DF1DE}"/>
                  </a:ext>
                </a:extLst>
              </p:cNvPr>
              <p:cNvSpPr/>
              <p:nvPr/>
            </p:nvSpPr>
            <p:spPr>
              <a:xfrm>
                <a:off x="4834549" y="1863844"/>
                <a:ext cx="524788" cy="476665"/>
              </a:xfrm>
              <a:prstGeom prst="flowChartMagneticDisk">
                <a:avLst/>
              </a:prstGeom>
              <a:solidFill>
                <a:schemeClr val="accent2"/>
              </a:solidFill>
              <a:ln w="1079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9170">
                  <a:defRPr/>
                </a:pPr>
                <a:r>
                  <a:rPr lang="en-US" sz="933" kern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Utility </a:t>
                </a:r>
              </a:p>
            </p:txBody>
          </p:sp>
          <p:sp>
            <p:nvSpPr>
              <p:cNvPr id="42" name="Flowchart: Magnetic Disk 8">
                <a:extLst>
                  <a:ext uri="{FF2B5EF4-FFF2-40B4-BE49-F238E27FC236}">
                    <a16:creationId xmlns:a16="http://schemas.microsoft.com/office/drawing/2014/main" id="{C76C8980-A5FA-4478-AF70-088BF776ADC6}"/>
                  </a:ext>
                </a:extLst>
              </p:cNvPr>
              <p:cNvSpPr/>
              <p:nvPr/>
            </p:nvSpPr>
            <p:spPr>
              <a:xfrm>
                <a:off x="5395492" y="1863845"/>
                <a:ext cx="524788" cy="47666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079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9170">
                  <a:defRPr/>
                </a:pPr>
                <a:r>
                  <a:rPr lang="en-US" sz="933" kern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IPv6</a:t>
                </a:r>
              </a:p>
            </p:txBody>
          </p:sp>
          <p:sp>
            <p:nvSpPr>
              <p:cNvPr id="45" name="Flowchart: Magnetic Disk 44">
                <a:extLst>
                  <a:ext uri="{FF2B5EF4-FFF2-40B4-BE49-F238E27FC236}">
                    <a16:creationId xmlns:a16="http://schemas.microsoft.com/office/drawing/2014/main" id="{02DE220F-2814-4BAE-8089-C5D6A6A8395E}"/>
                  </a:ext>
                </a:extLst>
              </p:cNvPr>
              <p:cNvSpPr/>
              <p:nvPr/>
            </p:nvSpPr>
            <p:spPr>
              <a:xfrm>
                <a:off x="3416555" y="2556321"/>
                <a:ext cx="2237777" cy="476664"/>
              </a:xfrm>
              <a:prstGeom prst="flowChartMagneticDisk">
                <a:avLst/>
              </a:prstGeom>
              <a:solidFill>
                <a:schemeClr val="accent6"/>
              </a:solidFill>
              <a:ln w="1079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en-US" sz="1400" kern="0" dirty="0" err="1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Redis</a:t>
                </a:r>
                <a:r>
                  <a:rPr lang="en-US" sz="1400" kern="0" dirty="0">
                    <a:solidFill>
                      <a:srgbClr val="FFFFFF"/>
                    </a:solidFill>
                    <a:latin typeface="Segoe UI"/>
                    <a:cs typeface="Arial"/>
                    <a:sym typeface="Arial"/>
                  </a:rPr>
                  <a:t> DB </a:t>
                </a:r>
                <a:r>
                  <a:rPr lang="en-US" sz="1400" b="1" kern="0" dirty="0">
                    <a:solidFill>
                      <a:srgbClr val="C00000"/>
                    </a:solidFill>
                    <a:latin typeface="Segoe UI"/>
                    <a:cs typeface="Arial"/>
                    <a:sym typeface="Arial"/>
                  </a:rPr>
                  <a:t>with DASH Objects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BA58A4-BC86-45B9-95CF-68886993622D}"/>
                </a:ext>
              </a:extLst>
            </p:cNvPr>
            <p:cNvSpPr txBox="1"/>
            <p:nvPr/>
          </p:nvSpPr>
          <p:spPr>
            <a:xfrm>
              <a:off x="2867737" y="2867960"/>
              <a:ext cx="531812" cy="192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1067" kern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8A190C-4B83-4728-BBFE-7FFA59C83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1236" y="2682298"/>
            <a:ext cx="5165292" cy="670680"/>
            <a:chOff x="2591245" y="1900421"/>
            <a:chExt cx="3873969" cy="503010"/>
          </a:xfrm>
        </p:grpSpPr>
        <p:sp>
          <p:nvSpPr>
            <p:cNvPr id="53" name="Flowchart: Magnetic Disk 8">
              <a:extLst>
                <a:ext uri="{FF2B5EF4-FFF2-40B4-BE49-F238E27FC236}">
                  <a16:creationId xmlns:a16="http://schemas.microsoft.com/office/drawing/2014/main" id="{FF2F24E9-F4E6-4E55-B633-2B54D80801FE}"/>
                </a:ext>
              </a:extLst>
            </p:cNvPr>
            <p:cNvSpPr/>
            <p:nvPr/>
          </p:nvSpPr>
          <p:spPr>
            <a:xfrm>
              <a:off x="4266463" y="1918972"/>
              <a:ext cx="524788" cy="476664"/>
            </a:xfrm>
            <a:prstGeom prst="flowChartMagneticDisk">
              <a:avLst/>
            </a:prstGeom>
            <a:solidFill>
              <a:srgbClr val="00B050"/>
            </a:solidFill>
            <a:ln w="1079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r>
                <a:rPr lang="en-US" sz="1067" ker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Segoe UI"/>
                  <a:cs typeface="Arial"/>
                  <a:sym typeface="Arial"/>
                </a:rPr>
                <a:t>BGP</a:t>
              </a:r>
            </a:p>
          </p:txBody>
        </p:sp>
        <p:sp>
          <p:nvSpPr>
            <p:cNvPr id="54" name="Flowchart: Magnetic Disk 8">
              <a:extLst>
                <a:ext uri="{FF2B5EF4-FFF2-40B4-BE49-F238E27FC236}">
                  <a16:creationId xmlns:a16="http://schemas.microsoft.com/office/drawing/2014/main" id="{10065D63-ECB5-4C02-B48F-0E1F79523407}"/>
                </a:ext>
              </a:extLst>
            </p:cNvPr>
            <p:cNvSpPr/>
            <p:nvPr/>
          </p:nvSpPr>
          <p:spPr>
            <a:xfrm>
              <a:off x="2591245" y="1926767"/>
              <a:ext cx="524788" cy="476664"/>
            </a:xfrm>
            <a:prstGeom prst="flowChartMagneticDisk">
              <a:avLst/>
            </a:prstGeom>
            <a:solidFill>
              <a:schemeClr val="accent1"/>
            </a:solidFill>
            <a:ln w="1079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r>
                <a:rPr lang="en-US" sz="933" kern="0">
                  <a:solidFill>
                    <a:srgbClr val="FFFFFF"/>
                  </a:solidFill>
                  <a:latin typeface="Segoe UI"/>
                  <a:cs typeface="Arial"/>
                  <a:sym typeface="Arial"/>
                </a:rPr>
                <a:t>Platform </a:t>
              </a:r>
            </a:p>
          </p:txBody>
        </p:sp>
        <p:sp>
          <p:nvSpPr>
            <p:cNvPr id="55" name="Flowchart: Magnetic Disk 8">
              <a:extLst>
                <a:ext uri="{FF2B5EF4-FFF2-40B4-BE49-F238E27FC236}">
                  <a16:creationId xmlns:a16="http://schemas.microsoft.com/office/drawing/2014/main" id="{731E785F-B6A0-46C7-8C90-3B9900198693}"/>
                </a:ext>
              </a:extLst>
            </p:cNvPr>
            <p:cNvSpPr/>
            <p:nvPr/>
          </p:nvSpPr>
          <p:spPr>
            <a:xfrm>
              <a:off x="5940426" y="1900421"/>
              <a:ext cx="524788" cy="476664"/>
            </a:xfrm>
            <a:prstGeom prst="flowChartMagneticDisk">
              <a:avLst/>
            </a:prstGeom>
            <a:solidFill>
              <a:srgbClr val="00B0F0"/>
            </a:solidFill>
            <a:ln w="1079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r>
                <a:rPr lang="en-US" sz="933" b="1" kern="0" dirty="0">
                  <a:solidFill>
                    <a:srgbClr val="C00000"/>
                  </a:solidFill>
                  <a:latin typeface="Segoe UI"/>
                  <a:cs typeface="Arial"/>
                  <a:sym typeface="Arial"/>
                </a:rPr>
                <a:t>DASH</a:t>
              </a:r>
            </a:p>
            <a:p>
              <a:pPr algn="ctr" defTabSz="1219170">
                <a:defRPr/>
              </a:pPr>
              <a:r>
                <a:rPr lang="en-US" sz="933" b="1" kern="0" dirty="0">
                  <a:solidFill>
                    <a:srgbClr val="C00000"/>
                  </a:solidFill>
                  <a:latin typeface="Segoe UI"/>
                  <a:cs typeface="Arial"/>
                  <a:sym typeface="Arial"/>
                </a:rPr>
                <a:t>Container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B870EA2-E079-4CF8-91F6-12D8E7D86F80}"/>
              </a:ext>
            </a:extLst>
          </p:cNvPr>
          <p:cNvSpPr txBox="1"/>
          <p:nvPr/>
        </p:nvSpPr>
        <p:spPr>
          <a:xfrm>
            <a:off x="390015" y="123856"/>
            <a:ext cx="11376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</a:rPr>
              <a:t>SONiC DASH – Trad. SONiC Underlay + DASH Overlay services (SDN)</a:t>
            </a:r>
          </a:p>
        </p:txBody>
      </p:sp>
      <p:pic>
        <p:nvPicPr>
          <p:cNvPr id="71" name="Picture 2" descr="Linux logo">
            <a:extLst>
              <a:ext uri="{FF2B5EF4-FFF2-40B4-BE49-F238E27FC236}">
                <a16:creationId xmlns:a16="http://schemas.microsoft.com/office/drawing/2014/main" id="{6DF7D9CC-4226-4069-A2AE-EA407396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06" y="4160310"/>
            <a:ext cx="709225" cy="3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307">
            <a:extLst>
              <a:ext uri="{FF2B5EF4-FFF2-40B4-BE49-F238E27FC236}">
                <a16:creationId xmlns:a16="http://schemas.microsoft.com/office/drawing/2014/main" id="{D424F5D9-CC81-4E01-B5D8-51B847F85B8B}"/>
              </a:ext>
            </a:extLst>
          </p:cNvPr>
          <p:cNvSpPr/>
          <p:nvPr/>
        </p:nvSpPr>
        <p:spPr bwMode="auto">
          <a:xfrm rot="5400000">
            <a:off x="4859840" y="2960179"/>
            <a:ext cx="2095832" cy="137506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3"/>
              <a:gd name="connsiteX1" fmla="*/ 10000 w 10000"/>
              <a:gd name="connsiteY1" fmla="*/ 0 h 10033"/>
              <a:gd name="connsiteX2" fmla="*/ 5924 w 10000"/>
              <a:gd name="connsiteY2" fmla="*/ 10033 h 10033"/>
              <a:gd name="connsiteX3" fmla="*/ 2000 w 10000"/>
              <a:gd name="connsiteY3" fmla="*/ 10000 h 10033"/>
              <a:gd name="connsiteX4" fmla="*/ 0 w 10000"/>
              <a:gd name="connsiteY4" fmla="*/ 0 h 10033"/>
              <a:gd name="connsiteX0" fmla="*/ 0 w 10000"/>
              <a:gd name="connsiteY0" fmla="*/ 0 h 10033"/>
              <a:gd name="connsiteX1" fmla="*/ 10000 w 10000"/>
              <a:gd name="connsiteY1" fmla="*/ 0 h 10033"/>
              <a:gd name="connsiteX2" fmla="*/ 5924 w 10000"/>
              <a:gd name="connsiteY2" fmla="*/ 10033 h 10033"/>
              <a:gd name="connsiteX3" fmla="*/ 4076 w 10000"/>
              <a:gd name="connsiteY3" fmla="*/ 10033 h 10033"/>
              <a:gd name="connsiteX4" fmla="*/ 0 w 10000"/>
              <a:gd name="connsiteY4" fmla="*/ 0 h 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3">
                <a:moveTo>
                  <a:pt x="0" y="0"/>
                </a:moveTo>
                <a:lnTo>
                  <a:pt x="10000" y="0"/>
                </a:lnTo>
                <a:lnTo>
                  <a:pt x="5924" y="10033"/>
                </a:lnTo>
                <a:lnTo>
                  <a:pt x="4076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BDE7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49526" tIns="24763" rIns="49526" bIns="24763" anchor="ctr"/>
          <a:lstStyle/>
          <a:p>
            <a:pPr marL="0" marR="0" lvl="0" indent="0" algn="ctr" defTabSz="79241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MS PGothic" charset="0"/>
              <a:cs typeface="MS PGothic" charset="0"/>
            </a:endParaRPr>
          </a:p>
        </p:txBody>
      </p:sp>
      <p:sp>
        <p:nvSpPr>
          <p:cNvPr id="83" name="Freeform 307">
            <a:extLst>
              <a:ext uri="{FF2B5EF4-FFF2-40B4-BE49-F238E27FC236}">
                <a16:creationId xmlns:a16="http://schemas.microsoft.com/office/drawing/2014/main" id="{99DE59A0-746B-48CB-99A6-472EC2746FF1}"/>
              </a:ext>
            </a:extLst>
          </p:cNvPr>
          <p:cNvSpPr/>
          <p:nvPr/>
        </p:nvSpPr>
        <p:spPr bwMode="auto">
          <a:xfrm rot="5400000">
            <a:off x="5399735" y="4572430"/>
            <a:ext cx="1022159" cy="139672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3"/>
              <a:gd name="connsiteX1" fmla="*/ 10000 w 10000"/>
              <a:gd name="connsiteY1" fmla="*/ 0 h 10033"/>
              <a:gd name="connsiteX2" fmla="*/ 5924 w 10000"/>
              <a:gd name="connsiteY2" fmla="*/ 10033 h 10033"/>
              <a:gd name="connsiteX3" fmla="*/ 2000 w 10000"/>
              <a:gd name="connsiteY3" fmla="*/ 10000 h 10033"/>
              <a:gd name="connsiteX4" fmla="*/ 0 w 10000"/>
              <a:gd name="connsiteY4" fmla="*/ 0 h 10033"/>
              <a:gd name="connsiteX0" fmla="*/ 0 w 10000"/>
              <a:gd name="connsiteY0" fmla="*/ 0 h 10033"/>
              <a:gd name="connsiteX1" fmla="*/ 10000 w 10000"/>
              <a:gd name="connsiteY1" fmla="*/ 0 h 10033"/>
              <a:gd name="connsiteX2" fmla="*/ 5924 w 10000"/>
              <a:gd name="connsiteY2" fmla="*/ 10033 h 10033"/>
              <a:gd name="connsiteX3" fmla="*/ 4076 w 10000"/>
              <a:gd name="connsiteY3" fmla="*/ 10033 h 10033"/>
              <a:gd name="connsiteX4" fmla="*/ 0 w 10000"/>
              <a:gd name="connsiteY4" fmla="*/ 0 h 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3">
                <a:moveTo>
                  <a:pt x="0" y="0"/>
                </a:moveTo>
                <a:lnTo>
                  <a:pt x="10000" y="0"/>
                </a:lnTo>
                <a:lnTo>
                  <a:pt x="5924" y="10033"/>
                </a:lnTo>
                <a:lnTo>
                  <a:pt x="4076" y="10033"/>
                </a:lnTo>
                <a:lnTo>
                  <a:pt x="0" y="0"/>
                </a:lnTo>
                <a:close/>
              </a:path>
            </a:pathLst>
          </a:custGeom>
          <a:solidFill>
            <a:srgbClr val="BDE7FF">
              <a:alpha val="6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49526" tIns="24763" rIns="49526" bIns="24763" anchor="ctr"/>
          <a:lstStyle/>
          <a:p>
            <a:pPr marL="0" marR="0" lvl="0" indent="0" algn="ctr" defTabSz="792419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MS PGothic" charset="0"/>
              <a:cs typeface="MS PGothic" charset="0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63D487C-358D-4D9D-9CBE-D394FCD74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985" y="3429000"/>
            <a:ext cx="1917056" cy="137189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6E8F935-605F-4532-ACC6-640A581906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481" y="5729756"/>
            <a:ext cx="758579" cy="381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08297-7457-4FEB-A330-4F5231021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472" y="5668609"/>
            <a:ext cx="459401" cy="480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3F7BD-FC86-4B69-9D32-0CB7C19AB3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203" y="5732201"/>
            <a:ext cx="1305230" cy="298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A4C77-63F5-480C-873C-83C25BAE7D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9457" y="5712984"/>
            <a:ext cx="1176371" cy="270171"/>
          </a:xfrm>
          <a:prstGeom prst="rect">
            <a:avLst/>
          </a:prstGeom>
        </p:spPr>
      </p:pic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1D2C2520-B9B0-4541-8ECC-00D8F843D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9022" y="6253837"/>
            <a:ext cx="734086" cy="29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F0BF4-F891-4321-A101-D81D8F8AF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4360" y="6249560"/>
            <a:ext cx="1041586" cy="3021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5508F4-7C19-4A83-9DDD-68D9FF17D14F}"/>
              </a:ext>
            </a:extLst>
          </p:cNvPr>
          <p:cNvSpPr/>
          <p:nvPr/>
        </p:nvSpPr>
        <p:spPr>
          <a:xfrm>
            <a:off x="5659942" y="2510604"/>
            <a:ext cx="676491" cy="63788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NB APIs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8BBD44-0FB9-46CC-9FB2-4E2083686E05}"/>
              </a:ext>
            </a:extLst>
          </p:cNvPr>
          <p:cNvSpPr/>
          <p:nvPr/>
        </p:nvSpPr>
        <p:spPr>
          <a:xfrm>
            <a:off x="5664989" y="4498231"/>
            <a:ext cx="676491" cy="637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SB APIs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924494-F539-4901-9EAA-D7AD7DDDB6A9}"/>
              </a:ext>
            </a:extLst>
          </p:cNvPr>
          <p:cNvSpPr/>
          <p:nvPr/>
        </p:nvSpPr>
        <p:spPr>
          <a:xfrm>
            <a:off x="5659942" y="3489233"/>
            <a:ext cx="676491" cy="63788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Shim</a:t>
            </a:r>
            <a:br>
              <a:rPr lang="en-US" sz="1400" dirty="0"/>
            </a:b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DASH APIs or SONiC on NIC?</a:t>
            </a:r>
          </a:p>
          <a:p>
            <a:pPr algn="ctr"/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4DC6BD-6D12-3E5D-0E67-F3A394D76AED}"/>
              </a:ext>
            </a:extLst>
          </p:cNvPr>
          <p:cNvSpPr/>
          <p:nvPr/>
        </p:nvSpPr>
        <p:spPr>
          <a:xfrm>
            <a:off x="5947833" y="4926617"/>
            <a:ext cx="6233584" cy="19056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C171D232-228B-BDDC-1931-3E4A60109FB8}"/>
              </a:ext>
            </a:extLst>
          </p:cNvPr>
          <p:cNvSpPr/>
          <p:nvPr/>
        </p:nvSpPr>
        <p:spPr>
          <a:xfrm>
            <a:off x="11182146" y="2157397"/>
            <a:ext cx="441924" cy="637884"/>
          </a:xfrm>
          <a:prstGeom prst="upDownArrow">
            <a:avLst>
              <a:gd name="adj1" fmla="val 50000"/>
              <a:gd name="adj2" fmla="val 295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59238-A29A-DD4D-291D-B24F22A18F61}"/>
              </a:ext>
            </a:extLst>
          </p:cNvPr>
          <p:cNvSpPr txBox="1"/>
          <p:nvPr/>
        </p:nvSpPr>
        <p:spPr>
          <a:xfrm>
            <a:off x="9408756" y="1694574"/>
            <a:ext cx="277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SDN North Bound Interface (gNMI)</a:t>
            </a:r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79131FB1-9DF0-4581-CC69-A9705E70F691}"/>
              </a:ext>
            </a:extLst>
          </p:cNvPr>
          <p:cNvSpPr/>
          <p:nvPr/>
        </p:nvSpPr>
        <p:spPr>
          <a:xfrm>
            <a:off x="8843663" y="4648204"/>
            <a:ext cx="441924" cy="637884"/>
          </a:xfrm>
          <a:prstGeom prst="upDownArrow">
            <a:avLst>
              <a:gd name="adj1" fmla="val 50000"/>
              <a:gd name="adj2" fmla="val 295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FE4E7-B708-8B2B-9541-627F4C869137}"/>
              </a:ext>
            </a:extLst>
          </p:cNvPr>
          <p:cNvSpPr txBox="1"/>
          <p:nvPr/>
        </p:nvSpPr>
        <p:spPr>
          <a:xfrm>
            <a:off x="7353067" y="4313657"/>
            <a:ext cx="239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South Bound Interface</a:t>
            </a:r>
          </a:p>
        </p:txBody>
      </p:sp>
      <p:pic>
        <p:nvPicPr>
          <p:cNvPr id="24" name="Picture 23" descr="Cisco logo">
            <a:extLst>
              <a:ext uri="{FF2B5EF4-FFF2-40B4-BE49-F238E27FC236}">
                <a16:creationId xmlns:a16="http://schemas.microsoft.com/office/drawing/2014/main" id="{EE3B784B-FC01-BE7C-D024-A565764F3C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214" y="5647201"/>
            <a:ext cx="821314" cy="463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DA184A-BF86-A9AD-A6B0-704A0402B811}"/>
              </a:ext>
            </a:extLst>
          </p:cNvPr>
          <p:cNvSpPr txBox="1"/>
          <p:nvPr/>
        </p:nvSpPr>
        <p:spPr>
          <a:xfrm>
            <a:off x="356819" y="877354"/>
            <a:ext cx="749005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3F3F3F"/>
                    </a:gs>
                    <a:gs pos="30000">
                      <a:srgbClr val="3F3F3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15"/>
              </a:rPr>
              <a:t>SONiC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3F3F3F"/>
                    </a:gs>
                    <a:gs pos="30000">
                      <a:srgbClr val="3F3F3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a Debian Linux-based network operating system supported by more than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 switch platforms and all major ASICs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Relies heavily on a Switch Abstraction Layer (SAI)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F42B44-7D81-6E48-31B2-EDC1ED62C5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3857" y="6197981"/>
            <a:ext cx="777159" cy="423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ACEBFC-481E-5DEF-7BD5-E342EB4B1D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8126" y="6212487"/>
            <a:ext cx="1003472" cy="426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3BA30F-E6FF-71CE-0C04-1F41398EDD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015" y="6131399"/>
            <a:ext cx="1136531" cy="5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A2F6-9C73-4D9D-9D61-B36260FB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39" y="202928"/>
            <a:ext cx="11117943" cy="990145"/>
          </a:xfrm>
        </p:spPr>
        <p:txBody>
          <a:bodyPr>
            <a:normAutofit/>
          </a:bodyPr>
          <a:lstStyle/>
          <a:p>
            <a:r>
              <a:rPr lang="en-US" sz="3600" dirty="0"/>
              <a:t>P4 as a source of truth – DASH Overlay pipeline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16596CC-D37E-932D-FE51-CACD3E87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3" y="3556362"/>
            <a:ext cx="11314842" cy="2504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23D5F0-E17F-88B1-A31F-82565465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33" y="2299299"/>
            <a:ext cx="741726" cy="587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B79556-C4AC-ED2F-9492-3C4E34DA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3" y="2220686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80480F-2BA7-16AE-1CD3-18D7AB10EAB6}"/>
              </a:ext>
            </a:extLst>
          </p:cNvPr>
          <p:cNvSpPr txBox="1"/>
          <p:nvPr/>
        </p:nvSpPr>
        <p:spPr>
          <a:xfrm>
            <a:off x="7123611" y="1929967"/>
            <a:ext cx="24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in Progress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D4C6D4F-32B1-C53F-AA8C-BE7812C4C920}"/>
              </a:ext>
            </a:extLst>
          </p:cNvPr>
          <p:cNvSpPr/>
          <p:nvPr/>
        </p:nvSpPr>
        <p:spPr>
          <a:xfrm>
            <a:off x="7811589" y="3036193"/>
            <a:ext cx="242344" cy="3928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A2F6-9C73-4D9D-9D61-B36260FB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8" y="185511"/>
            <a:ext cx="11117943" cy="667929"/>
          </a:xfrm>
        </p:spPr>
        <p:txBody>
          <a:bodyPr>
            <a:normAutofit/>
          </a:bodyPr>
          <a:lstStyle/>
          <a:p>
            <a:r>
              <a:rPr lang="en-US" sz="3600" dirty="0"/>
              <a:t>Full CI/CD Workflow – 5 minutes TFD*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D0D0C-684E-87E6-68F3-C3385502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1126152"/>
            <a:ext cx="11529591" cy="5431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883C3-D608-C139-718A-412E83074EF9}"/>
              </a:ext>
            </a:extLst>
          </p:cNvPr>
          <p:cNvSpPr txBox="1"/>
          <p:nvPr/>
        </p:nvSpPr>
        <p:spPr>
          <a:xfrm>
            <a:off x="699588" y="6395490"/>
            <a:ext cx="77128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https://github.com/sonic-net/DASH/blob/main/dash-pipeline/README-dash-workflows.md#build-workflow-diagram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62C66-232C-7AF1-F0CC-9CC817A974DC}"/>
              </a:ext>
            </a:extLst>
          </p:cNvPr>
          <p:cNvSpPr txBox="1"/>
          <p:nvPr/>
        </p:nvSpPr>
        <p:spPr>
          <a:xfrm>
            <a:off x="5146767" y="786887"/>
            <a:ext cx="26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*Time to first dopamine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487FA90-1FDE-B9F2-0218-A9E9DF51A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44183" y="1828336"/>
            <a:ext cx="770480" cy="731956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5358019-2AC9-2B48-16DB-EEFA29B64AD7}"/>
              </a:ext>
            </a:extLst>
          </p:cNvPr>
          <p:cNvSpPr/>
          <p:nvPr/>
        </p:nvSpPr>
        <p:spPr>
          <a:xfrm>
            <a:off x="8928294" y="442715"/>
            <a:ext cx="2301129" cy="1112909"/>
          </a:xfrm>
          <a:prstGeom prst="wedgeRectCallout">
            <a:avLst>
              <a:gd name="adj1" fmla="val 34799"/>
              <a:gd name="adj2" fmla="val 77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</a:rPr>
              <a:t>make all</a:t>
            </a:r>
          </a:p>
          <a:p>
            <a:r>
              <a:rPr lang="en-US" sz="1600" dirty="0">
                <a:solidFill>
                  <a:schemeClr val="tx1"/>
                </a:solidFill>
              </a:rPr>
              <a:t>make run-switch</a:t>
            </a:r>
          </a:p>
          <a:p>
            <a:r>
              <a:rPr lang="en-US" sz="1600" dirty="0">
                <a:solidFill>
                  <a:schemeClr val="tx1"/>
                </a:solidFill>
              </a:rPr>
              <a:t>make run-saithrift-server</a:t>
            </a:r>
          </a:p>
          <a:p>
            <a:r>
              <a:rPr lang="en-US" sz="1600" dirty="0">
                <a:solidFill>
                  <a:schemeClr val="tx1"/>
                </a:solidFill>
              </a:rPr>
              <a:t>make run-all-tests</a:t>
            </a:r>
          </a:p>
        </p:txBody>
      </p:sp>
    </p:spTree>
    <p:extLst>
      <p:ext uri="{BB962C8B-B14F-4D97-AF65-F5344CB8AC3E}">
        <p14:creationId xmlns:p14="http://schemas.microsoft.com/office/powerpoint/2010/main" val="335239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CA2F6-9C73-4D9D-9D61-B36260FB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DASH testing Challenge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D4D202-BFAF-DBD9-9898-398EB8119E10}"/>
              </a:ext>
            </a:extLst>
          </p:cNvPr>
          <p:cNvSpPr txBox="1"/>
          <p:nvPr/>
        </p:nvSpPr>
        <p:spPr>
          <a:xfrm>
            <a:off x="257071" y="3080141"/>
            <a:ext cx="7639259" cy="3242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Pre-Silicon testing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Program Scale Testing Requirements for LAB Validation (Hero test)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Post deployment validation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2DD1626E-9433-E39F-0322-9A299888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61" y="369913"/>
            <a:ext cx="3010304" cy="27845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indoor, night&#10;&#10;Description automatically generated">
            <a:extLst>
              <a:ext uri="{FF2B5EF4-FFF2-40B4-BE49-F238E27FC236}">
                <a16:creationId xmlns:a16="http://schemas.microsoft.com/office/drawing/2014/main" id="{39376753-72C0-CF45-AEDE-B2288E32B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61" y="3776793"/>
            <a:ext cx="3588640" cy="26914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C7C8-8171-285E-7ED7-C305564F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DASH requires High-scale, High-performance, connection-oriented (stateful) testing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Graphic 6" descr="Arrow circle with solid fill">
            <a:extLst>
              <a:ext uri="{FF2B5EF4-FFF2-40B4-BE49-F238E27FC236}">
                <a16:creationId xmlns:a16="http://schemas.microsoft.com/office/drawing/2014/main" id="{4C6B3DE0-9F9F-943F-C61E-65E903A2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697" y="1888937"/>
            <a:ext cx="2462924" cy="246292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66AD42-B6DF-9F91-FA74-24B594C3C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0110"/>
            <a:ext cx="3597367" cy="166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Connections per Second</a:t>
            </a:r>
          </a:p>
          <a:p>
            <a:pPr marL="0" indent="0">
              <a:buNone/>
            </a:pPr>
            <a:r>
              <a:rPr lang="en-US" sz="2400" dirty="0"/>
              <a:t>95% require &lt; 10s of k/sec</a:t>
            </a:r>
          </a:p>
          <a:p>
            <a:pPr marL="0" indent="0">
              <a:buNone/>
            </a:pPr>
            <a:r>
              <a:rPr lang="en-US" sz="2400" dirty="0"/>
              <a:t>&lt;5% require 100s of k/sec</a:t>
            </a:r>
          </a:p>
          <a:p>
            <a:pPr marL="0" indent="0">
              <a:buNone/>
            </a:pPr>
            <a:r>
              <a:rPr lang="en-US" sz="2400" dirty="0"/>
              <a:t>&lt;1% require 1M+/sec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4C4AE4-3820-CF00-8E36-E291C39A1F0A}"/>
              </a:ext>
            </a:extLst>
          </p:cNvPr>
          <p:cNvSpPr txBox="1">
            <a:spLocks/>
          </p:cNvSpPr>
          <p:nvPr/>
        </p:nvSpPr>
        <p:spPr>
          <a:xfrm>
            <a:off x="8658625" y="4550110"/>
            <a:ext cx="3167830" cy="166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Total Connections/Flows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100k connections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1M connections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10M connections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139FD9-EEFA-49C6-EFA0-20D9B650A117}"/>
              </a:ext>
            </a:extLst>
          </p:cNvPr>
          <p:cNvSpPr txBox="1">
            <a:spLocks/>
          </p:cNvSpPr>
          <p:nvPr/>
        </p:nvSpPr>
        <p:spPr>
          <a:xfrm>
            <a:off x="4560321" y="4550110"/>
            <a:ext cx="3597367" cy="1666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Active Connections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10% of connections active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30% of connections active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100% of connections active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F59736BD-FC52-BC86-16A9-69FFFD932FEE}"/>
              </a:ext>
            </a:extLst>
          </p:cNvPr>
          <p:cNvSpPr/>
          <p:nvPr/>
        </p:nvSpPr>
        <p:spPr>
          <a:xfrm rot="5400000">
            <a:off x="9841955" y="1512254"/>
            <a:ext cx="147446" cy="235323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E3F47E24-5BEC-2521-726C-502E4F6314D1}"/>
              </a:ext>
            </a:extLst>
          </p:cNvPr>
          <p:cNvSpPr/>
          <p:nvPr/>
        </p:nvSpPr>
        <p:spPr>
          <a:xfrm rot="5400000">
            <a:off x="9761521" y="1735214"/>
            <a:ext cx="147446" cy="235323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CC09B207-9A34-EC75-1774-1FCEF39F8F22}"/>
              </a:ext>
            </a:extLst>
          </p:cNvPr>
          <p:cNvSpPr/>
          <p:nvPr/>
        </p:nvSpPr>
        <p:spPr>
          <a:xfrm rot="5400000">
            <a:off x="9841955" y="1932929"/>
            <a:ext cx="147446" cy="235323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27C1039E-F3F3-4ACF-37D1-9D53C4B43FA6}"/>
              </a:ext>
            </a:extLst>
          </p:cNvPr>
          <p:cNvSpPr/>
          <p:nvPr/>
        </p:nvSpPr>
        <p:spPr>
          <a:xfrm rot="5400000">
            <a:off x="9761521" y="2154117"/>
            <a:ext cx="147446" cy="235323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F94B9E34-4590-D770-5E6E-CC080FFDE787}"/>
              </a:ext>
            </a:extLst>
          </p:cNvPr>
          <p:cNvSpPr/>
          <p:nvPr/>
        </p:nvSpPr>
        <p:spPr>
          <a:xfrm rot="5400000">
            <a:off x="9841955" y="2375305"/>
            <a:ext cx="147446" cy="235323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8" descr="Continuous Improvement outline">
            <a:extLst>
              <a:ext uri="{FF2B5EF4-FFF2-40B4-BE49-F238E27FC236}">
                <a16:creationId xmlns:a16="http://schemas.microsoft.com/office/drawing/2014/main" id="{0EB810B0-DE87-4C0B-93EC-B59AD24C3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7748" y="1799307"/>
            <a:ext cx="2642183" cy="26421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097ACA-DC50-EBFA-3520-6D38A8348417}"/>
              </a:ext>
            </a:extLst>
          </p:cNvPr>
          <p:cNvSpPr/>
          <p:nvPr/>
        </p:nvSpPr>
        <p:spPr>
          <a:xfrm>
            <a:off x="2091266" y="5704149"/>
            <a:ext cx="1828800" cy="5122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8DCDCF-1467-BFC1-6470-74C55F3EBF9C}"/>
              </a:ext>
            </a:extLst>
          </p:cNvPr>
          <p:cNvSpPr/>
          <p:nvPr/>
        </p:nvSpPr>
        <p:spPr>
          <a:xfrm>
            <a:off x="4336008" y="5235380"/>
            <a:ext cx="3821679" cy="11675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7ABA3B-CAEE-9261-7510-96D27066E218}"/>
              </a:ext>
            </a:extLst>
          </p:cNvPr>
          <p:cNvSpPr/>
          <p:nvPr/>
        </p:nvSpPr>
        <p:spPr>
          <a:xfrm>
            <a:off x="8382001" y="5288296"/>
            <a:ext cx="2629862" cy="8394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00CF-C1A4-0104-E1E6-98E795E0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02"/>
            <a:ext cx="10515600" cy="121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DASH Cloud Connection Management Scale</a:t>
            </a:r>
            <a:br>
              <a:rPr lang="en-US" dirty="0"/>
            </a:br>
            <a:r>
              <a:rPr lang="en-US" dirty="0"/>
              <a:t>(Scaling per 200G)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90785-1346-1B17-2306-184CA342610A}"/>
              </a:ext>
            </a:extLst>
          </p:cNvPr>
          <p:cNvGrpSpPr/>
          <p:nvPr/>
        </p:nvGrpSpPr>
        <p:grpSpPr>
          <a:xfrm>
            <a:off x="3572933" y="4243920"/>
            <a:ext cx="988483" cy="796731"/>
            <a:chOff x="719666" y="3640666"/>
            <a:chExt cx="988483" cy="6392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A38109-C001-F721-871E-B5497F4094CB}"/>
                </a:ext>
              </a:extLst>
            </p:cNvPr>
            <p:cNvSpPr/>
            <p:nvPr/>
          </p:nvSpPr>
          <p:spPr>
            <a:xfrm>
              <a:off x="719666" y="3640666"/>
              <a:ext cx="988483" cy="6392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62E42B-7549-98A2-1FB6-1A9EE970AADB}"/>
                </a:ext>
              </a:extLst>
            </p:cNvPr>
            <p:cNvSpPr txBox="1"/>
            <p:nvPr/>
          </p:nvSpPr>
          <p:spPr>
            <a:xfrm>
              <a:off x="975784" y="3775616"/>
              <a:ext cx="632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ENI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8436F-1A2E-F5E7-35C1-F6485C5713AC}"/>
              </a:ext>
            </a:extLst>
          </p:cNvPr>
          <p:cNvSpPr/>
          <p:nvPr/>
        </p:nvSpPr>
        <p:spPr>
          <a:xfrm>
            <a:off x="4682075" y="2663832"/>
            <a:ext cx="1394881" cy="78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46909-6735-E16D-8694-68488FA149A1}"/>
              </a:ext>
            </a:extLst>
          </p:cNvPr>
          <p:cNvSpPr txBox="1"/>
          <p:nvPr/>
        </p:nvSpPr>
        <p:spPr>
          <a:xfrm>
            <a:off x="4817530" y="2756104"/>
            <a:ext cx="134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64M+ connections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4837CF-7639-EC32-D785-802BD0D6A99D}"/>
              </a:ext>
            </a:extLst>
          </p:cNvPr>
          <p:cNvSpPr/>
          <p:nvPr/>
        </p:nvSpPr>
        <p:spPr>
          <a:xfrm>
            <a:off x="6172201" y="4243922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A767E-138A-BD83-777C-764B9EF34E41}"/>
              </a:ext>
            </a:extLst>
          </p:cNvPr>
          <p:cNvSpPr txBox="1"/>
          <p:nvPr/>
        </p:nvSpPr>
        <p:spPr>
          <a:xfrm>
            <a:off x="6246281" y="4326581"/>
            <a:ext cx="1246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dirty="0"/>
              <a:t>Forwarding/Mappings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21EF8B-CD1A-ED9C-E60E-986A063BBFA5}"/>
              </a:ext>
            </a:extLst>
          </p:cNvPr>
          <p:cNvSpPr/>
          <p:nvPr/>
        </p:nvSpPr>
        <p:spPr>
          <a:xfrm>
            <a:off x="4669368" y="4243922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1A98C-7C66-8312-CF31-928B64CE812E}"/>
              </a:ext>
            </a:extLst>
          </p:cNvPr>
          <p:cNvSpPr txBox="1"/>
          <p:nvPr/>
        </p:nvSpPr>
        <p:spPr>
          <a:xfrm>
            <a:off x="4817530" y="4325611"/>
            <a:ext cx="1254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Connection</a:t>
            </a:r>
          </a:p>
          <a:p>
            <a:pPr algn="ctr"/>
            <a:r>
              <a:rPr lang="en-US" sz="1700" dirty="0"/>
              <a:t>Tracking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1A3B87-0D85-7150-01D1-FC6E57A53258}"/>
              </a:ext>
            </a:extLst>
          </p:cNvPr>
          <p:cNvSpPr/>
          <p:nvPr/>
        </p:nvSpPr>
        <p:spPr>
          <a:xfrm>
            <a:off x="6172201" y="2664268"/>
            <a:ext cx="1394881" cy="78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50B75-7300-86E5-3B88-6E66B5F8B25B}"/>
              </a:ext>
            </a:extLst>
          </p:cNvPr>
          <p:cNvSpPr txBox="1"/>
          <p:nvPr/>
        </p:nvSpPr>
        <p:spPr>
          <a:xfrm>
            <a:off x="6344332" y="2767123"/>
            <a:ext cx="1114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10M+</a:t>
            </a:r>
          </a:p>
          <a:p>
            <a:pPr algn="ctr"/>
            <a:r>
              <a:rPr lang="en-US" sz="1700" dirty="0"/>
              <a:t>Mappings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ACDEC9-C0F9-EC53-03F8-02D6ACD8CA64}"/>
              </a:ext>
            </a:extLst>
          </p:cNvPr>
          <p:cNvSpPr/>
          <p:nvPr/>
        </p:nvSpPr>
        <p:spPr>
          <a:xfrm>
            <a:off x="7651744" y="2662623"/>
            <a:ext cx="1394881" cy="787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7F48C-9C83-44F5-97F0-0018B5DB72E7}"/>
              </a:ext>
            </a:extLst>
          </p:cNvPr>
          <p:cNvSpPr txBox="1"/>
          <p:nvPr/>
        </p:nvSpPr>
        <p:spPr>
          <a:xfrm>
            <a:off x="7754099" y="2754895"/>
            <a:ext cx="123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1k Rules x 10 levels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C47BF1-CAC1-0C3F-1D89-2058A8CA03FD}"/>
              </a:ext>
            </a:extLst>
          </p:cNvPr>
          <p:cNvSpPr/>
          <p:nvPr/>
        </p:nvSpPr>
        <p:spPr>
          <a:xfrm>
            <a:off x="7675034" y="4256904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50070A-8C17-D396-76DB-FE26C5D42770}"/>
              </a:ext>
            </a:extLst>
          </p:cNvPr>
          <p:cNvSpPr txBox="1"/>
          <p:nvPr/>
        </p:nvSpPr>
        <p:spPr>
          <a:xfrm>
            <a:off x="7754099" y="4334508"/>
            <a:ext cx="1246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Rules Processing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08F731-5720-24FE-DCC0-332D87F28C20}"/>
              </a:ext>
            </a:extLst>
          </p:cNvPr>
          <p:cNvSpPr/>
          <p:nvPr/>
        </p:nvSpPr>
        <p:spPr>
          <a:xfrm>
            <a:off x="1399705" y="4337406"/>
            <a:ext cx="875199" cy="6126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B2A337C-5E09-2BD7-8F2D-1CC6284FF9DF}"/>
              </a:ext>
            </a:extLst>
          </p:cNvPr>
          <p:cNvSpPr/>
          <p:nvPr/>
        </p:nvSpPr>
        <p:spPr>
          <a:xfrm>
            <a:off x="9321802" y="4344567"/>
            <a:ext cx="875199" cy="6126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200G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B0526C5-A996-E2BD-A0D3-7A6A5E804C62}"/>
              </a:ext>
            </a:extLst>
          </p:cNvPr>
          <p:cNvSpPr/>
          <p:nvPr/>
        </p:nvSpPr>
        <p:spPr>
          <a:xfrm rot="16200000">
            <a:off x="6682271" y="169838"/>
            <a:ext cx="362035" cy="4387841"/>
          </a:xfrm>
          <a:prstGeom prst="rightBrace">
            <a:avLst>
              <a:gd name="adj1" fmla="val 0"/>
              <a:gd name="adj2" fmla="val 521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1A2A2-9E36-38A6-4F56-1F6A9E1AFE2A}"/>
              </a:ext>
            </a:extLst>
          </p:cNvPr>
          <p:cNvSpPr txBox="1"/>
          <p:nvPr/>
        </p:nvSpPr>
        <p:spPr>
          <a:xfrm>
            <a:off x="6124949" y="1828797"/>
            <a:ext cx="168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32GB – 64GB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108080-8E48-D70F-49C3-EF7FFBEB5B2A}"/>
              </a:ext>
            </a:extLst>
          </p:cNvPr>
          <p:cNvGrpSpPr/>
          <p:nvPr/>
        </p:nvGrpSpPr>
        <p:grpSpPr>
          <a:xfrm>
            <a:off x="2470149" y="4248158"/>
            <a:ext cx="988483" cy="796731"/>
            <a:chOff x="719666" y="3640666"/>
            <a:chExt cx="988483" cy="6392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3C56C-01C0-C742-1EAD-094A79394F37}"/>
                </a:ext>
              </a:extLst>
            </p:cNvPr>
            <p:cNvSpPr/>
            <p:nvPr/>
          </p:nvSpPr>
          <p:spPr>
            <a:xfrm>
              <a:off x="719666" y="3640666"/>
              <a:ext cx="988483" cy="6392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A347F1-065F-F4C3-E442-0544A0EC45E2}"/>
                </a:ext>
              </a:extLst>
            </p:cNvPr>
            <p:cNvSpPr txBox="1"/>
            <p:nvPr/>
          </p:nvSpPr>
          <p:spPr>
            <a:xfrm>
              <a:off x="975784" y="3775616"/>
              <a:ext cx="632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VNI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246204A-F9B2-F1E5-8623-EB0C92FEEC98}"/>
              </a:ext>
            </a:extLst>
          </p:cNvPr>
          <p:cNvSpPr/>
          <p:nvPr/>
        </p:nvSpPr>
        <p:spPr>
          <a:xfrm>
            <a:off x="6968059" y="5516879"/>
            <a:ext cx="988482" cy="761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02048E-69DA-45A6-3253-5FF82CC03FFE}"/>
              </a:ext>
            </a:extLst>
          </p:cNvPr>
          <p:cNvSpPr txBox="1"/>
          <p:nvPr/>
        </p:nvSpPr>
        <p:spPr>
          <a:xfrm>
            <a:off x="7255934" y="5738386"/>
            <a:ext cx="5574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dirty="0"/>
              <a:t>ENI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DE0BF2-D84A-66B8-058C-FBFF5214431F}"/>
              </a:ext>
            </a:extLst>
          </p:cNvPr>
          <p:cNvSpPr/>
          <p:nvPr/>
        </p:nvSpPr>
        <p:spPr>
          <a:xfrm>
            <a:off x="5450403" y="5506296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9EA3C3-44B8-F1E7-82D1-33EB43318445}"/>
              </a:ext>
            </a:extLst>
          </p:cNvPr>
          <p:cNvSpPr txBox="1"/>
          <p:nvPr/>
        </p:nvSpPr>
        <p:spPr>
          <a:xfrm>
            <a:off x="5524484" y="5598563"/>
            <a:ext cx="1254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Connection</a:t>
            </a:r>
          </a:p>
          <a:p>
            <a:pPr algn="ctr"/>
            <a:r>
              <a:rPr lang="en-US" sz="1700" dirty="0"/>
              <a:t>Tracking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F59765-1EE9-BD44-D93E-C40AD9CE3E75}"/>
              </a:ext>
            </a:extLst>
          </p:cNvPr>
          <p:cNvSpPr/>
          <p:nvPr/>
        </p:nvSpPr>
        <p:spPr>
          <a:xfrm>
            <a:off x="8064499" y="5520545"/>
            <a:ext cx="988483" cy="758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555974-D38E-0B4B-4C1D-982446D83074}"/>
              </a:ext>
            </a:extLst>
          </p:cNvPr>
          <p:cNvSpPr txBox="1"/>
          <p:nvPr/>
        </p:nvSpPr>
        <p:spPr>
          <a:xfrm>
            <a:off x="7924803" y="5737459"/>
            <a:ext cx="1246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VNI</a:t>
            </a:r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F980D146-48EF-7342-01FA-46E04B45AF79}"/>
              </a:ext>
            </a:extLst>
          </p:cNvPr>
          <p:cNvSpPr/>
          <p:nvPr/>
        </p:nvSpPr>
        <p:spPr>
          <a:xfrm>
            <a:off x="1355812" y="5666123"/>
            <a:ext cx="856114" cy="61265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200G</a:t>
            </a:r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1C509A3B-EDD6-2838-2F8B-ACCC2F945DA2}"/>
              </a:ext>
            </a:extLst>
          </p:cNvPr>
          <p:cNvSpPr/>
          <p:nvPr/>
        </p:nvSpPr>
        <p:spPr>
          <a:xfrm>
            <a:off x="9311229" y="5608104"/>
            <a:ext cx="856114" cy="61265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47BA51C-A2D8-D28F-17ED-F5410805A74A}"/>
              </a:ext>
            </a:extLst>
          </p:cNvPr>
          <p:cNvSpPr/>
          <p:nvPr/>
        </p:nvSpPr>
        <p:spPr>
          <a:xfrm>
            <a:off x="4682075" y="3528210"/>
            <a:ext cx="4370907" cy="419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 Speed Fabric &amp; Memory Controller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98109B-F659-1E6C-DA03-7FB6F7A75EBF}"/>
              </a:ext>
            </a:extLst>
          </p:cNvPr>
          <p:cNvSpPr/>
          <p:nvPr/>
        </p:nvSpPr>
        <p:spPr>
          <a:xfrm>
            <a:off x="3953919" y="5495713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217139-8F1F-4F04-3DD3-E26331E5F845}"/>
              </a:ext>
            </a:extLst>
          </p:cNvPr>
          <p:cNvSpPr txBox="1"/>
          <p:nvPr/>
        </p:nvSpPr>
        <p:spPr>
          <a:xfrm>
            <a:off x="4017417" y="5577397"/>
            <a:ext cx="1254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Forwarding</a:t>
            </a:r>
          </a:p>
          <a:p>
            <a:pPr algn="ctr"/>
            <a:r>
              <a:rPr lang="en-US" sz="1700" dirty="0"/>
              <a:t>/Mappings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0F9366-3329-A88D-C37D-F2D1F875A240}"/>
              </a:ext>
            </a:extLst>
          </p:cNvPr>
          <p:cNvSpPr/>
          <p:nvPr/>
        </p:nvSpPr>
        <p:spPr>
          <a:xfrm>
            <a:off x="2487143" y="5498979"/>
            <a:ext cx="1394881" cy="78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81A9A3-1F87-0E74-7775-ECD87C784137}"/>
              </a:ext>
            </a:extLst>
          </p:cNvPr>
          <p:cNvSpPr txBox="1"/>
          <p:nvPr/>
        </p:nvSpPr>
        <p:spPr>
          <a:xfrm>
            <a:off x="2540058" y="5591246"/>
            <a:ext cx="1254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Rules</a:t>
            </a:r>
          </a:p>
          <a:p>
            <a:pPr algn="ctr"/>
            <a:r>
              <a:rPr lang="en-US" sz="1700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385848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10522-8A23-DB3B-9F4C-31869EBE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spc="-50">
                <a:ln w="3175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Where to find much more detail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E8A21-F7B8-9A09-A152-CCCFB595364D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DASH </a:t>
            </a:r>
            <a:r>
              <a:rPr lang="en-US" sz="2000" dirty="0" err="1"/>
              <a:t>Github</a:t>
            </a:r>
            <a:r>
              <a:rPr lang="en-US" sz="2000" dirty="0"/>
              <a:t>:  	</a:t>
            </a:r>
            <a:r>
              <a:rPr lang="en-US" sz="2000" dirty="0">
                <a:hlinkClick r:id="rId4"/>
              </a:rPr>
              <a:t>http://github.com/sonic-net/DASH</a:t>
            </a:r>
            <a:r>
              <a:rPr lang="en-US" sz="2000" dirty="0"/>
              <a:t> </a:t>
            </a:r>
            <a:endParaRPr lang="en-US" altLang="en-US" sz="2000" dirty="0"/>
          </a:p>
          <a:p>
            <a:pPr marL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SONiC </a:t>
            </a:r>
            <a:r>
              <a:rPr lang="en-US" altLang="en-US" sz="2000" dirty="0" err="1"/>
              <a:t>Github</a:t>
            </a:r>
            <a:r>
              <a:rPr lang="en-US" altLang="en-US" sz="2000" dirty="0"/>
              <a:t> :	</a:t>
            </a:r>
            <a:r>
              <a:rPr lang="en-US" sz="2000" b="0" i="0" u="none" strike="noStrike" dirty="0">
                <a:effectLst/>
                <a:hlinkClick r:id="rId5" tooltip="http://sonicfoundation.dev/"/>
              </a:rPr>
              <a:t>http://sonicfoundation.dev/</a:t>
            </a:r>
            <a:endParaRPr lang="en-US" sz="2000" b="0" i="0" u="none" strike="noStrike" dirty="0">
              <a:effectLst/>
            </a:endParaRPr>
          </a:p>
          <a:p>
            <a:pPr marL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Mailing list: 	</a:t>
            </a:r>
            <a:r>
              <a:rPr lang="en-US" sz="2000" b="0" i="0" dirty="0">
                <a:effectLst/>
                <a:hlinkClick r:id="rId6"/>
              </a:rPr>
              <a:t>sonic-dash@googlegroups.com</a:t>
            </a:r>
            <a:endParaRPr lang="en-US" sz="2000" b="0" i="0" dirty="0">
              <a:effectLst/>
            </a:endParaRPr>
          </a:p>
          <a:p>
            <a:pPr marL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		</a:t>
            </a:r>
            <a:r>
              <a:rPr lang="en-US" altLang="en-US" sz="2000" dirty="0">
                <a:hlinkClick r:id="rId7"/>
              </a:rPr>
              <a:t>sonicproject@googlegroups.com</a:t>
            </a:r>
            <a:endParaRPr lang="en-US" altLang="en-US" sz="2000" dirty="0"/>
          </a:p>
          <a:p>
            <a:pPr marL="105410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  <a:p>
            <a:pPr marL="105410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Inviting contributions in all areas </a:t>
            </a:r>
            <a:endParaRPr lang="en-US" sz="2000" dirty="0">
              <a:cs typeface="Calibri" panose="020F0502020204030204"/>
            </a:endParaRPr>
          </a:p>
          <a:p>
            <a:pPr marL="687070" lvl="2" indent="-228600" fontAlgn="base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Azure’s documentation for all cloud services deployed and enabled by DASH</a:t>
            </a:r>
            <a:endParaRPr lang="en-US" sz="2000" dirty="0">
              <a:cs typeface="Calibri" panose="020F0502020204030204"/>
            </a:endParaRPr>
          </a:p>
          <a:p>
            <a:pPr marL="687070" lvl="2" indent="-228600" fontAlgn="base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DASH/SONiC/SAI/P4/Behavior Models</a:t>
            </a:r>
            <a:endParaRPr lang="en-US" sz="2000" dirty="0">
              <a:cs typeface="Calibri" panose="020F0502020204030204"/>
            </a:endParaRPr>
          </a:p>
          <a:p>
            <a:pPr marL="687070" lvl="2" indent="-228600" fontAlgn="base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Hardware platform</a:t>
            </a:r>
            <a:endParaRPr lang="en-US" sz="2000" dirty="0">
              <a:cs typeface="Calibri" panose="020F0502020204030204"/>
            </a:endParaRPr>
          </a:p>
          <a:p>
            <a:pPr marL="687070" lvl="2" indent="-228600" fontAlgn="base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New features, applications and tools</a:t>
            </a:r>
            <a:endParaRPr lang="en-US" sz="2000" dirty="0">
              <a:cs typeface="Calibri" panose="020F0502020204030204"/>
            </a:endParaRPr>
          </a:p>
          <a:p>
            <a:pPr marL="687070" lvl="2" indent="-228600" fontAlgn="base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Download, test, deploy!</a:t>
            </a:r>
            <a:endParaRPr lang="en-US" sz="2000" dirty="0">
              <a:cs typeface="Calibri" panose="020F0502020204030204"/>
            </a:endParaRPr>
          </a:p>
          <a:p>
            <a:pPr marL="458470" lvl="2" fontAlgn="base">
              <a:lnSpc>
                <a:spcPct val="90000"/>
              </a:lnSpc>
              <a:spcBef>
                <a:spcPts val="500"/>
              </a:spcBef>
              <a:buSzPct val="100000"/>
            </a:pP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68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3E31297-B031-4269-990F-60F1291F81AC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Introducing – SONiC (The foundation for DASH)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CB747-0B52-6C91-6545-1A366783BB08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SONiC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Software Open Source for Networking in the Cloud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Created by Microsoft and its partners; later migrated to Linux Foundation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Removes the requirement to run the switch suppliers NOS (</a:t>
            </a:r>
            <a:r>
              <a:rPr lang="en-US" sz="2000" b="1" dirty="0">
                <a:solidFill>
                  <a:schemeClr val="tx1"/>
                </a:solidFill>
              </a:rPr>
              <a:t>KEY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Containerized solution offering consistent operations, maintenance, monitoring, telemetry streaming, and security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Running on 100s of 1000s of SONiC switches powering Azure’s Cloud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Bringing 100+ Network Operating Systems -&gt; </a:t>
            </a:r>
            <a:r>
              <a:rPr lang="en-US" sz="2000" b="1" dirty="0">
                <a:solidFill>
                  <a:schemeClr val="tx1"/>
                </a:solidFill>
              </a:rPr>
              <a:t>1 NOS</a:t>
            </a:r>
          </a:p>
        </p:txBody>
      </p:sp>
    </p:spTree>
    <p:extLst>
      <p:ext uri="{BB962C8B-B14F-4D97-AF65-F5344CB8AC3E}">
        <p14:creationId xmlns:p14="http://schemas.microsoft.com/office/powerpoint/2010/main" val="7297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1EFF28-3C2C-42D0-B59E-4FC498D111E6}"/>
              </a:ext>
            </a:extLst>
          </p:cNvPr>
          <p:cNvSpPr txBox="1">
            <a:spLocks/>
          </p:cNvSpPr>
          <p:nvPr/>
        </p:nvSpPr>
        <p:spPr>
          <a:xfrm>
            <a:off x="574997" y="18183"/>
            <a:ext cx="11582400" cy="7715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Tx/>
              <a:buNone/>
              <a:defRPr sz="917" kern="1200" spc="-8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23854" indent="-285739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61970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00085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latin typeface="Segoe U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C6A02B-499C-47B5-A1B7-3334DE97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04" y="235314"/>
            <a:ext cx="10515600" cy="623691"/>
          </a:xfrm>
        </p:spPr>
        <p:txBody>
          <a:bodyPr>
            <a:noAutofit/>
          </a:bodyPr>
          <a:lstStyle/>
          <a:p>
            <a:pPr algn="ctr"/>
            <a:r>
              <a:rPr lang="en-US" sz="2900" kern="0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</a:rPr>
              <a:t>Azure’s Cloud is composed on SONiC enabled Switching</a:t>
            </a:r>
            <a:br>
              <a:rPr lang="en-US" sz="2900" kern="0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</a:rPr>
            </a:br>
            <a:r>
              <a:rPr lang="en-US" sz="2900" kern="0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</a:rPr>
              <a:t>(Constructed from “any” Switching Hardware Platforms)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88C5738-C7E1-45F6-8CA6-6EA61402587E}"/>
              </a:ext>
            </a:extLst>
          </p:cNvPr>
          <p:cNvSpPr txBox="1">
            <a:spLocks/>
          </p:cNvSpPr>
          <p:nvPr/>
        </p:nvSpPr>
        <p:spPr>
          <a:xfrm>
            <a:off x="9896710" y="3247557"/>
            <a:ext cx="1449551" cy="3118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8115" indent="-238115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23854" indent="-285739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61970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00085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</a:rPr>
              <a:t>SONiC for Chassis Coming Soon</a:t>
            </a:r>
          </a:p>
          <a:p>
            <a:pPr marL="457200" indent="-457200"/>
            <a:endParaRPr lang="en-US" sz="1500" dirty="0"/>
          </a:p>
          <a:p>
            <a:pPr marL="457200" indent="-457200"/>
            <a:endParaRPr lang="en-US" sz="1500" dirty="0"/>
          </a:p>
          <a:p>
            <a:pPr lvl="1" indent="0">
              <a:buFont typeface="Arial" panose="020B0604020202020204" pitchFamily="34" charset="0"/>
              <a:buNone/>
            </a:pPr>
            <a:endParaRPr lang="en-US" sz="1500" dirty="0"/>
          </a:p>
          <a:p>
            <a:endParaRPr lang="en-US" sz="1500" dirty="0"/>
          </a:p>
          <a:p>
            <a:pPr marL="457200" indent="-457200"/>
            <a:endParaRPr lang="en-US" sz="1500" dirty="0"/>
          </a:p>
          <a:p>
            <a:pPr marL="1143000" lvl="1" indent="-457200"/>
            <a:endParaRPr lang="en-US" sz="1500" dirty="0"/>
          </a:p>
          <a:p>
            <a:pPr marL="457200" indent="-457200"/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D602B6-D48D-4936-B164-745F1CFDC65F}"/>
              </a:ext>
            </a:extLst>
          </p:cNvPr>
          <p:cNvSpPr/>
          <p:nvPr/>
        </p:nvSpPr>
        <p:spPr>
          <a:xfrm>
            <a:off x="4563136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T2-1-1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92D68-CFC2-43C6-96B3-61DD944E436A}"/>
              </a:ext>
            </a:extLst>
          </p:cNvPr>
          <p:cNvSpPr/>
          <p:nvPr/>
        </p:nvSpPr>
        <p:spPr>
          <a:xfrm>
            <a:off x="5139070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T2-1-2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462AA4-51AD-4C86-B437-91C534A57C0C}"/>
              </a:ext>
            </a:extLst>
          </p:cNvPr>
          <p:cNvCxnSpPr>
            <a:stCxn id="35" idx="0"/>
            <a:endCxn id="14" idx="2"/>
          </p:cNvCxnSpPr>
          <p:nvPr/>
        </p:nvCxnSpPr>
        <p:spPr>
          <a:xfrm flipV="1">
            <a:off x="3204184" y="3530506"/>
            <a:ext cx="1563890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550E52-5DCB-41F8-8CFA-2FDA453FA3AD}"/>
              </a:ext>
            </a:extLst>
          </p:cNvPr>
          <p:cNvCxnSpPr>
            <a:stCxn id="35" idx="0"/>
            <a:endCxn id="15" idx="2"/>
          </p:cNvCxnSpPr>
          <p:nvPr/>
        </p:nvCxnSpPr>
        <p:spPr>
          <a:xfrm flipV="1">
            <a:off x="3204184" y="3530506"/>
            <a:ext cx="2139824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B17468-4263-408F-AA41-9EC4FF3116DB}"/>
              </a:ext>
            </a:extLst>
          </p:cNvPr>
          <p:cNvCxnSpPr>
            <a:stCxn id="36" idx="0"/>
            <a:endCxn id="32" idx="2"/>
          </p:cNvCxnSpPr>
          <p:nvPr/>
        </p:nvCxnSpPr>
        <p:spPr>
          <a:xfrm flipV="1">
            <a:off x="4788707" y="3530506"/>
            <a:ext cx="3530706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995951-EE44-47AB-A7F9-30865D2EE47F}"/>
              </a:ext>
            </a:extLst>
          </p:cNvPr>
          <p:cNvCxnSpPr>
            <a:stCxn id="36" idx="0"/>
            <a:endCxn id="31" idx="2"/>
          </p:cNvCxnSpPr>
          <p:nvPr/>
        </p:nvCxnSpPr>
        <p:spPr>
          <a:xfrm flipV="1">
            <a:off x="4788707" y="3530506"/>
            <a:ext cx="2954772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AF2D16-07CB-467E-950D-8C014B18DAE3}"/>
              </a:ext>
            </a:extLst>
          </p:cNvPr>
          <p:cNvCxnSpPr>
            <a:stCxn id="37" idx="0"/>
            <a:endCxn id="31" idx="2"/>
          </p:cNvCxnSpPr>
          <p:nvPr/>
        </p:nvCxnSpPr>
        <p:spPr>
          <a:xfrm flipV="1">
            <a:off x="4357711" y="3530506"/>
            <a:ext cx="3385768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C74BA9-8BD6-4D13-8DD0-443CB0B613AD}"/>
              </a:ext>
            </a:extLst>
          </p:cNvPr>
          <p:cNvCxnSpPr>
            <a:stCxn id="37" idx="0"/>
            <a:endCxn id="32" idx="2"/>
          </p:cNvCxnSpPr>
          <p:nvPr/>
        </p:nvCxnSpPr>
        <p:spPr>
          <a:xfrm flipV="1">
            <a:off x="4357711" y="3530506"/>
            <a:ext cx="3961702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34BB6-CA48-4BD0-84FF-B75A25254CDB}"/>
              </a:ext>
            </a:extLst>
          </p:cNvPr>
          <p:cNvSpPr/>
          <p:nvPr/>
        </p:nvSpPr>
        <p:spPr>
          <a:xfrm>
            <a:off x="6290939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T2-1-8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74EDC0-DAE4-4609-BB32-9FA909A90071}"/>
              </a:ext>
            </a:extLst>
          </p:cNvPr>
          <p:cNvCxnSpPr>
            <a:stCxn id="35" idx="0"/>
            <a:endCxn id="22" idx="2"/>
          </p:cNvCxnSpPr>
          <p:nvPr/>
        </p:nvCxnSpPr>
        <p:spPr>
          <a:xfrm flipV="1">
            <a:off x="3204184" y="3530506"/>
            <a:ext cx="3291693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B4CBA0-1D29-4589-9A71-EF3F49E81A7D}"/>
              </a:ext>
            </a:extLst>
          </p:cNvPr>
          <p:cNvCxnSpPr>
            <a:stCxn id="36" idx="0"/>
            <a:endCxn id="33" idx="2"/>
          </p:cNvCxnSpPr>
          <p:nvPr/>
        </p:nvCxnSpPr>
        <p:spPr>
          <a:xfrm flipV="1">
            <a:off x="4788707" y="3530506"/>
            <a:ext cx="4682575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5F6098-23BC-4D23-B24E-87FA18BF4F7C}"/>
              </a:ext>
            </a:extLst>
          </p:cNvPr>
          <p:cNvCxnSpPr>
            <a:stCxn id="37" idx="0"/>
            <a:endCxn id="33" idx="2"/>
          </p:cNvCxnSpPr>
          <p:nvPr/>
        </p:nvCxnSpPr>
        <p:spPr>
          <a:xfrm flipV="1">
            <a:off x="4357711" y="3530506"/>
            <a:ext cx="5113570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E8786-C633-4877-9E9A-AF6CF674E4CC}"/>
              </a:ext>
            </a:extLst>
          </p:cNvPr>
          <p:cNvSpPr/>
          <p:nvPr/>
        </p:nvSpPr>
        <p:spPr>
          <a:xfrm>
            <a:off x="6072081" y="2071247"/>
            <a:ext cx="336102" cy="317537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T3-1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8B67B3-A304-4091-A644-FECA836D3ECE}"/>
              </a:ext>
            </a:extLst>
          </p:cNvPr>
          <p:cNvSpPr/>
          <p:nvPr/>
        </p:nvSpPr>
        <p:spPr>
          <a:xfrm>
            <a:off x="6648015" y="2071247"/>
            <a:ext cx="336102" cy="317537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T3-2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90587B-86A7-47A7-9909-9AE36F289B20}"/>
              </a:ext>
            </a:extLst>
          </p:cNvPr>
          <p:cNvSpPr/>
          <p:nvPr/>
        </p:nvSpPr>
        <p:spPr>
          <a:xfrm>
            <a:off x="7223949" y="2071247"/>
            <a:ext cx="336102" cy="317537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T3-3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4526C-379F-45A1-94E8-B83A180C37E4}"/>
              </a:ext>
            </a:extLst>
          </p:cNvPr>
          <p:cNvSpPr/>
          <p:nvPr/>
        </p:nvSpPr>
        <p:spPr>
          <a:xfrm>
            <a:off x="7799884" y="2071247"/>
            <a:ext cx="336102" cy="317537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T3-4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FA99E4-9BA1-4913-A760-C2B179568A1E}"/>
              </a:ext>
            </a:extLst>
          </p:cNvPr>
          <p:cNvSpPr txBox="1"/>
          <p:nvPr/>
        </p:nvSpPr>
        <p:spPr>
          <a:xfrm>
            <a:off x="728309" y="4328151"/>
            <a:ext cx="20803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Tier 1 – MoR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Franklin Gothic Book"/>
              </a:rPr>
              <a:t>25.6-102.4+ Tera bps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E58B63-D7FD-4615-A86A-9AA312A42A84}"/>
              </a:ext>
            </a:extLst>
          </p:cNvPr>
          <p:cNvSpPr/>
          <p:nvPr/>
        </p:nvSpPr>
        <p:spPr>
          <a:xfrm>
            <a:off x="7538541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T2-4-1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D3FA39-B35F-4D09-8730-5C1F8A1F66B3}"/>
              </a:ext>
            </a:extLst>
          </p:cNvPr>
          <p:cNvSpPr/>
          <p:nvPr/>
        </p:nvSpPr>
        <p:spPr>
          <a:xfrm>
            <a:off x="8114475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T2-4-2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BD7650-1179-4E9A-B248-7A0A7A14F785}"/>
              </a:ext>
            </a:extLst>
          </p:cNvPr>
          <p:cNvSpPr/>
          <p:nvPr/>
        </p:nvSpPr>
        <p:spPr>
          <a:xfrm>
            <a:off x="9266343" y="3212969"/>
            <a:ext cx="409876" cy="317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T2-4-4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5EA13-98FB-48C9-9257-92570D9DB2B2}"/>
              </a:ext>
            </a:extLst>
          </p:cNvPr>
          <p:cNvSpPr txBox="1"/>
          <p:nvPr/>
        </p:nvSpPr>
        <p:spPr>
          <a:xfrm>
            <a:off x="2257700" y="3035273"/>
            <a:ext cx="18142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Tier 2 – Spine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Franklin Gothic Book"/>
              </a:rPr>
              <a:t>1.7–6.8+ Peta bps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4C2587-AA1E-4021-A834-1C271287629A}"/>
              </a:ext>
            </a:extLst>
          </p:cNvPr>
          <p:cNvSpPr/>
          <p:nvPr/>
        </p:nvSpPr>
        <p:spPr>
          <a:xfrm>
            <a:off x="3010526" y="4495448"/>
            <a:ext cx="387316" cy="300824"/>
          </a:xfrm>
          <a:prstGeom prst="rect">
            <a:avLst/>
          </a:prstGeom>
          <a:solidFill>
            <a:schemeClr val="accent4">
              <a:satMod val="103000"/>
              <a:lumMod val="102000"/>
              <a:tint val="94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T1-1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7537F8-E265-40FE-BF6A-666C8CFA8A3B}"/>
              </a:ext>
            </a:extLst>
          </p:cNvPr>
          <p:cNvSpPr/>
          <p:nvPr/>
        </p:nvSpPr>
        <p:spPr>
          <a:xfrm>
            <a:off x="4595048" y="4495448"/>
            <a:ext cx="387316" cy="300824"/>
          </a:xfrm>
          <a:prstGeom prst="rect">
            <a:avLst/>
          </a:prstGeom>
          <a:solidFill>
            <a:schemeClr val="accent4">
              <a:satMod val="103000"/>
              <a:lumMod val="102000"/>
              <a:tint val="94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T1-8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0AF691-6B90-4980-8B71-AC974FB40B92}"/>
              </a:ext>
            </a:extLst>
          </p:cNvPr>
          <p:cNvSpPr/>
          <p:nvPr/>
        </p:nvSpPr>
        <p:spPr>
          <a:xfrm>
            <a:off x="4164053" y="4495448"/>
            <a:ext cx="387316" cy="300824"/>
          </a:xfrm>
          <a:prstGeom prst="rect">
            <a:avLst/>
          </a:prstGeom>
          <a:solidFill>
            <a:schemeClr val="accent4">
              <a:satMod val="103000"/>
              <a:lumMod val="102000"/>
              <a:tint val="94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T1-7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3782E-517A-48D2-BFBF-1942FFCD439D}"/>
              </a:ext>
            </a:extLst>
          </p:cNvPr>
          <p:cNvSpPr txBox="1"/>
          <p:nvPr/>
        </p:nvSpPr>
        <p:spPr>
          <a:xfrm>
            <a:off x="3835435" y="4264093"/>
            <a:ext cx="365941" cy="60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AC5170-066B-4249-96B2-B6E5BB61B4FA}"/>
              </a:ext>
            </a:extLst>
          </p:cNvPr>
          <p:cNvSpPr/>
          <p:nvPr/>
        </p:nvSpPr>
        <p:spPr>
          <a:xfrm>
            <a:off x="3467927" y="4495448"/>
            <a:ext cx="387316" cy="300824"/>
          </a:xfrm>
          <a:prstGeom prst="rect">
            <a:avLst/>
          </a:prstGeom>
          <a:solidFill>
            <a:schemeClr val="accent4">
              <a:satMod val="103000"/>
              <a:lumMod val="102000"/>
              <a:tint val="94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T1-2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099C87-AF84-484D-9803-44CECC704AD2}"/>
              </a:ext>
            </a:extLst>
          </p:cNvPr>
          <p:cNvCxnSpPr>
            <a:stCxn id="39" idx="0"/>
            <a:endCxn id="22" idx="2"/>
          </p:cNvCxnSpPr>
          <p:nvPr/>
        </p:nvCxnSpPr>
        <p:spPr>
          <a:xfrm flipV="1">
            <a:off x="3661586" y="3530506"/>
            <a:ext cx="2834291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F94A0D-1F47-443C-A93B-F5C3E3A3C938}"/>
              </a:ext>
            </a:extLst>
          </p:cNvPr>
          <p:cNvCxnSpPr>
            <a:stCxn id="39" idx="0"/>
            <a:endCxn id="15" idx="2"/>
          </p:cNvCxnSpPr>
          <p:nvPr/>
        </p:nvCxnSpPr>
        <p:spPr>
          <a:xfrm flipV="1">
            <a:off x="3661586" y="3530506"/>
            <a:ext cx="1682422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121646-19D0-4218-AA9F-3A4729B43490}"/>
              </a:ext>
            </a:extLst>
          </p:cNvPr>
          <p:cNvCxnSpPr>
            <a:stCxn id="39" idx="0"/>
            <a:endCxn id="14" idx="2"/>
          </p:cNvCxnSpPr>
          <p:nvPr/>
        </p:nvCxnSpPr>
        <p:spPr>
          <a:xfrm flipV="1">
            <a:off x="3661586" y="3530506"/>
            <a:ext cx="1106489" cy="96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16B4C4E-4867-45B1-870A-7DAD1FCC727E}"/>
              </a:ext>
            </a:extLst>
          </p:cNvPr>
          <p:cNvSpPr txBox="1"/>
          <p:nvPr/>
        </p:nvSpPr>
        <p:spPr>
          <a:xfrm>
            <a:off x="5751821" y="2959262"/>
            <a:ext cx="365941" cy="60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2BC887-87EC-4655-8AED-B8C1B55E5C8B}"/>
              </a:ext>
            </a:extLst>
          </p:cNvPr>
          <p:cNvSpPr txBox="1"/>
          <p:nvPr/>
        </p:nvSpPr>
        <p:spPr>
          <a:xfrm>
            <a:off x="8702397" y="2980373"/>
            <a:ext cx="365941" cy="60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45" name="Rounded Rectangle 107">
            <a:extLst>
              <a:ext uri="{FF2B5EF4-FFF2-40B4-BE49-F238E27FC236}">
                <a16:creationId xmlns:a16="http://schemas.microsoft.com/office/drawing/2014/main" id="{D7420EC0-15CE-42D9-A3BB-9C94C0E5F6FB}"/>
              </a:ext>
            </a:extLst>
          </p:cNvPr>
          <p:cNvSpPr/>
          <p:nvPr/>
        </p:nvSpPr>
        <p:spPr>
          <a:xfrm>
            <a:off x="4482245" y="3080646"/>
            <a:ext cx="2300342" cy="58658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Rounded Rectangle 108">
            <a:extLst>
              <a:ext uri="{FF2B5EF4-FFF2-40B4-BE49-F238E27FC236}">
                <a16:creationId xmlns:a16="http://schemas.microsoft.com/office/drawing/2014/main" id="{706BD575-E3DE-4863-9880-B37785B48F01}"/>
              </a:ext>
            </a:extLst>
          </p:cNvPr>
          <p:cNvSpPr/>
          <p:nvPr/>
        </p:nvSpPr>
        <p:spPr>
          <a:xfrm>
            <a:off x="7450026" y="3099015"/>
            <a:ext cx="2300342" cy="58658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FB6D75-4541-431F-9199-A4BBABAC1988}"/>
              </a:ext>
            </a:extLst>
          </p:cNvPr>
          <p:cNvCxnSpPr>
            <a:endCxn id="33" idx="2"/>
          </p:cNvCxnSpPr>
          <p:nvPr/>
        </p:nvCxnSpPr>
        <p:spPr>
          <a:xfrm flipV="1">
            <a:off x="7960895" y="3530508"/>
            <a:ext cx="1510387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FFCDC9-086A-4D07-9C2A-68551F5233F1}"/>
              </a:ext>
            </a:extLst>
          </p:cNvPr>
          <p:cNvCxnSpPr>
            <a:endCxn id="32" idx="2"/>
          </p:cNvCxnSpPr>
          <p:nvPr/>
        </p:nvCxnSpPr>
        <p:spPr>
          <a:xfrm flipV="1">
            <a:off x="7960894" y="3530508"/>
            <a:ext cx="358519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1D6B6D-251C-4B72-8DA9-61A5BDE60AAD}"/>
              </a:ext>
            </a:extLst>
          </p:cNvPr>
          <p:cNvCxnSpPr>
            <a:endCxn id="31" idx="2"/>
          </p:cNvCxnSpPr>
          <p:nvPr/>
        </p:nvCxnSpPr>
        <p:spPr>
          <a:xfrm flipH="1" flipV="1">
            <a:off x="7743480" y="3530508"/>
            <a:ext cx="217416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7649E4-8967-40D9-8FEF-CBC49A814320}"/>
              </a:ext>
            </a:extLst>
          </p:cNvPr>
          <p:cNvCxnSpPr>
            <a:endCxn id="31" idx="2"/>
          </p:cNvCxnSpPr>
          <p:nvPr/>
        </p:nvCxnSpPr>
        <p:spPr>
          <a:xfrm flipV="1">
            <a:off x="7503493" y="3530508"/>
            <a:ext cx="239986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FD0153D-CAB8-4481-8A86-31468F55EFFC}"/>
              </a:ext>
            </a:extLst>
          </p:cNvPr>
          <p:cNvCxnSpPr>
            <a:endCxn id="32" idx="2"/>
          </p:cNvCxnSpPr>
          <p:nvPr/>
        </p:nvCxnSpPr>
        <p:spPr>
          <a:xfrm flipV="1">
            <a:off x="7503492" y="3530508"/>
            <a:ext cx="815920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4013D2-D63F-42CA-A7EE-8BFB1CA20932}"/>
              </a:ext>
            </a:extLst>
          </p:cNvPr>
          <p:cNvCxnSpPr>
            <a:endCxn id="33" idx="2"/>
          </p:cNvCxnSpPr>
          <p:nvPr/>
        </p:nvCxnSpPr>
        <p:spPr>
          <a:xfrm flipV="1">
            <a:off x="7503493" y="3530508"/>
            <a:ext cx="1967789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B26068-6AEC-4E71-81ED-F0DB7A0FEC42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6495878" y="3530508"/>
            <a:ext cx="255117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A3791B-A578-4A7D-BCCE-489BF8D20A18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5344008" y="3530508"/>
            <a:ext cx="1406985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EB7FEA-A3A1-44CC-ABC0-522C4415AF5D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4768075" y="3530508"/>
            <a:ext cx="1982919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6E82E9-0097-4F78-8438-86AB17BCE9DA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4768075" y="3530508"/>
            <a:ext cx="1525518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26B251-1F51-4A73-B87E-5B23FFB147B1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5344008" y="3530508"/>
            <a:ext cx="949583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F291C69-2BB1-4DC4-A9E8-6D9302AB81DA}"/>
              </a:ext>
            </a:extLst>
          </p:cNvPr>
          <p:cNvCxnSpPr>
            <a:endCxn id="22" idx="2"/>
          </p:cNvCxnSpPr>
          <p:nvPr/>
        </p:nvCxnSpPr>
        <p:spPr>
          <a:xfrm flipV="1">
            <a:off x="6293592" y="3530508"/>
            <a:ext cx="202285" cy="92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3068EE-BB51-4249-893A-E96DE2E23CDA}"/>
              </a:ext>
            </a:extLst>
          </p:cNvPr>
          <p:cNvCxnSpPr>
            <a:stCxn id="14" idx="0"/>
            <a:endCxn id="26" idx="2"/>
          </p:cNvCxnSpPr>
          <p:nvPr/>
        </p:nvCxnSpPr>
        <p:spPr>
          <a:xfrm flipV="1">
            <a:off x="4768074" y="2388783"/>
            <a:ext cx="1472058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5A7581-9827-4B40-B901-5B83C0BE0D72}"/>
              </a:ext>
            </a:extLst>
          </p:cNvPr>
          <p:cNvCxnSpPr>
            <a:stCxn id="14" idx="0"/>
            <a:endCxn id="27" idx="2"/>
          </p:cNvCxnSpPr>
          <p:nvPr/>
        </p:nvCxnSpPr>
        <p:spPr>
          <a:xfrm flipV="1">
            <a:off x="4768075" y="2388783"/>
            <a:ext cx="2047992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B3CF20-3EFE-424F-9922-C65F6E34A73A}"/>
              </a:ext>
            </a:extLst>
          </p:cNvPr>
          <p:cNvCxnSpPr>
            <a:stCxn id="14" idx="0"/>
            <a:endCxn id="28" idx="2"/>
          </p:cNvCxnSpPr>
          <p:nvPr/>
        </p:nvCxnSpPr>
        <p:spPr>
          <a:xfrm flipV="1">
            <a:off x="4768074" y="2388783"/>
            <a:ext cx="2623926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5C79320-3D9B-4DD8-8C89-E0A018E2F5BC}"/>
              </a:ext>
            </a:extLst>
          </p:cNvPr>
          <p:cNvCxnSpPr>
            <a:stCxn id="14" idx="0"/>
            <a:endCxn id="29" idx="2"/>
          </p:cNvCxnSpPr>
          <p:nvPr/>
        </p:nvCxnSpPr>
        <p:spPr>
          <a:xfrm flipV="1">
            <a:off x="4768074" y="2388783"/>
            <a:ext cx="3199861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8BBE02-6150-4FB0-A83E-D9049AF1403E}"/>
              </a:ext>
            </a:extLst>
          </p:cNvPr>
          <p:cNvCxnSpPr>
            <a:stCxn id="15" idx="0"/>
            <a:endCxn id="26" idx="2"/>
          </p:cNvCxnSpPr>
          <p:nvPr/>
        </p:nvCxnSpPr>
        <p:spPr>
          <a:xfrm flipV="1">
            <a:off x="5344009" y="2388783"/>
            <a:ext cx="896124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5D934E-87F2-457A-A92B-D1364C151309}"/>
              </a:ext>
            </a:extLst>
          </p:cNvPr>
          <p:cNvCxnSpPr>
            <a:stCxn id="15" idx="0"/>
            <a:endCxn id="27" idx="2"/>
          </p:cNvCxnSpPr>
          <p:nvPr/>
        </p:nvCxnSpPr>
        <p:spPr>
          <a:xfrm flipV="1">
            <a:off x="5344008" y="2388783"/>
            <a:ext cx="1472058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65F0E9-F109-4192-93BA-1672EB63DD91}"/>
              </a:ext>
            </a:extLst>
          </p:cNvPr>
          <p:cNvCxnSpPr>
            <a:stCxn id="15" idx="0"/>
            <a:endCxn id="28" idx="2"/>
          </p:cNvCxnSpPr>
          <p:nvPr/>
        </p:nvCxnSpPr>
        <p:spPr>
          <a:xfrm flipV="1">
            <a:off x="5344009" y="2388783"/>
            <a:ext cx="2047992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2CEE00-06F6-43A4-A101-55D5FA283DA6}"/>
              </a:ext>
            </a:extLst>
          </p:cNvPr>
          <p:cNvCxnSpPr>
            <a:stCxn id="15" idx="0"/>
            <a:endCxn id="29" idx="2"/>
          </p:cNvCxnSpPr>
          <p:nvPr/>
        </p:nvCxnSpPr>
        <p:spPr>
          <a:xfrm flipV="1">
            <a:off x="5344009" y="2388783"/>
            <a:ext cx="2623927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CCF6F5-C4FB-40EF-B5F6-6E7A73CDDF64}"/>
              </a:ext>
            </a:extLst>
          </p:cNvPr>
          <p:cNvCxnSpPr>
            <a:stCxn id="22" idx="0"/>
            <a:endCxn id="26" idx="2"/>
          </p:cNvCxnSpPr>
          <p:nvPr/>
        </p:nvCxnSpPr>
        <p:spPr>
          <a:xfrm flipH="1" flipV="1">
            <a:off x="6240132" y="2388783"/>
            <a:ext cx="255744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DE9CE35-36A6-40F3-8148-7A920176C703}"/>
              </a:ext>
            </a:extLst>
          </p:cNvPr>
          <p:cNvCxnSpPr>
            <a:stCxn id="22" idx="0"/>
            <a:endCxn id="27" idx="2"/>
          </p:cNvCxnSpPr>
          <p:nvPr/>
        </p:nvCxnSpPr>
        <p:spPr>
          <a:xfrm flipV="1">
            <a:off x="6495878" y="2388783"/>
            <a:ext cx="320190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10FB945-FBC0-40D4-A32E-4B6E73273F16}"/>
              </a:ext>
            </a:extLst>
          </p:cNvPr>
          <p:cNvCxnSpPr>
            <a:stCxn id="22" idx="0"/>
            <a:endCxn id="28" idx="2"/>
          </p:cNvCxnSpPr>
          <p:nvPr/>
        </p:nvCxnSpPr>
        <p:spPr>
          <a:xfrm flipV="1">
            <a:off x="6495877" y="2388783"/>
            <a:ext cx="896123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6D52B8-4A6C-4838-BCB0-698A8F0EC67D}"/>
              </a:ext>
            </a:extLst>
          </p:cNvPr>
          <p:cNvCxnSpPr>
            <a:stCxn id="22" idx="0"/>
            <a:endCxn id="29" idx="2"/>
          </p:cNvCxnSpPr>
          <p:nvPr/>
        </p:nvCxnSpPr>
        <p:spPr>
          <a:xfrm flipV="1">
            <a:off x="6495877" y="2388783"/>
            <a:ext cx="1472058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BA5C43-7FE6-4830-8B7B-4CE2BDACAEC1}"/>
              </a:ext>
            </a:extLst>
          </p:cNvPr>
          <p:cNvCxnSpPr>
            <a:stCxn id="31" idx="0"/>
            <a:endCxn id="26" idx="2"/>
          </p:cNvCxnSpPr>
          <p:nvPr/>
        </p:nvCxnSpPr>
        <p:spPr>
          <a:xfrm flipH="1" flipV="1">
            <a:off x="6240132" y="2388783"/>
            <a:ext cx="1503346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76D3C58-4F6D-4AA3-9158-A6E808B35D3F}"/>
              </a:ext>
            </a:extLst>
          </p:cNvPr>
          <p:cNvCxnSpPr>
            <a:stCxn id="31" idx="0"/>
            <a:endCxn id="27" idx="2"/>
          </p:cNvCxnSpPr>
          <p:nvPr/>
        </p:nvCxnSpPr>
        <p:spPr>
          <a:xfrm flipH="1" flipV="1">
            <a:off x="6816067" y="2388783"/>
            <a:ext cx="927412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58E8A93-20E4-49B8-81AF-AC69BB876475}"/>
              </a:ext>
            </a:extLst>
          </p:cNvPr>
          <p:cNvCxnSpPr>
            <a:stCxn id="31" idx="0"/>
            <a:endCxn id="28" idx="2"/>
          </p:cNvCxnSpPr>
          <p:nvPr/>
        </p:nvCxnSpPr>
        <p:spPr>
          <a:xfrm flipH="1" flipV="1">
            <a:off x="7392000" y="2388783"/>
            <a:ext cx="351479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7334C7-71A0-4404-B770-D305B8CEE544}"/>
              </a:ext>
            </a:extLst>
          </p:cNvPr>
          <p:cNvCxnSpPr>
            <a:stCxn id="31" idx="0"/>
            <a:endCxn id="29" idx="2"/>
          </p:cNvCxnSpPr>
          <p:nvPr/>
        </p:nvCxnSpPr>
        <p:spPr>
          <a:xfrm flipV="1">
            <a:off x="7743478" y="2388783"/>
            <a:ext cx="224456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EC52BC8-6DA0-4810-8044-50697E610C52}"/>
              </a:ext>
            </a:extLst>
          </p:cNvPr>
          <p:cNvCxnSpPr>
            <a:stCxn id="32" idx="0"/>
            <a:endCxn id="29" idx="2"/>
          </p:cNvCxnSpPr>
          <p:nvPr/>
        </p:nvCxnSpPr>
        <p:spPr>
          <a:xfrm flipH="1" flipV="1">
            <a:off x="7967936" y="2388783"/>
            <a:ext cx="351478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6A82FD-14FD-4077-A859-D2A7E5C2E6A4}"/>
              </a:ext>
            </a:extLst>
          </p:cNvPr>
          <p:cNvCxnSpPr>
            <a:stCxn id="32" idx="0"/>
            <a:endCxn id="28" idx="2"/>
          </p:cNvCxnSpPr>
          <p:nvPr/>
        </p:nvCxnSpPr>
        <p:spPr>
          <a:xfrm flipH="1" flipV="1">
            <a:off x="7392001" y="2388783"/>
            <a:ext cx="927412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51CC95F-C828-47D6-8B16-F7FBB3136A7D}"/>
              </a:ext>
            </a:extLst>
          </p:cNvPr>
          <p:cNvCxnSpPr>
            <a:stCxn id="32" idx="0"/>
            <a:endCxn id="27" idx="2"/>
          </p:cNvCxnSpPr>
          <p:nvPr/>
        </p:nvCxnSpPr>
        <p:spPr>
          <a:xfrm flipH="1" flipV="1">
            <a:off x="6816066" y="2388783"/>
            <a:ext cx="1503346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585F9CC-C1B2-4243-A435-57734B71A5DB}"/>
              </a:ext>
            </a:extLst>
          </p:cNvPr>
          <p:cNvCxnSpPr>
            <a:stCxn id="32" idx="0"/>
            <a:endCxn id="26" idx="2"/>
          </p:cNvCxnSpPr>
          <p:nvPr/>
        </p:nvCxnSpPr>
        <p:spPr>
          <a:xfrm flipH="1" flipV="1">
            <a:off x="6240133" y="2388783"/>
            <a:ext cx="2079281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D09A3BF-F003-4237-B7AB-AB647917730E}"/>
              </a:ext>
            </a:extLst>
          </p:cNvPr>
          <p:cNvCxnSpPr>
            <a:stCxn id="33" idx="0"/>
            <a:endCxn id="26" idx="2"/>
          </p:cNvCxnSpPr>
          <p:nvPr/>
        </p:nvCxnSpPr>
        <p:spPr>
          <a:xfrm flipH="1" flipV="1">
            <a:off x="6240132" y="2388783"/>
            <a:ext cx="3231149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BA1F39-142F-4E21-9AFE-A9072EF8D7E6}"/>
              </a:ext>
            </a:extLst>
          </p:cNvPr>
          <p:cNvCxnSpPr>
            <a:stCxn id="33" idx="0"/>
            <a:endCxn id="27" idx="2"/>
          </p:cNvCxnSpPr>
          <p:nvPr/>
        </p:nvCxnSpPr>
        <p:spPr>
          <a:xfrm flipH="1" flipV="1">
            <a:off x="6816067" y="2388783"/>
            <a:ext cx="2655215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0C8B10B-AC3A-4F82-A8BD-E7A2702B4CD0}"/>
              </a:ext>
            </a:extLst>
          </p:cNvPr>
          <p:cNvCxnSpPr>
            <a:stCxn id="33" idx="0"/>
            <a:endCxn id="28" idx="2"/>
          </p:cNvCxnSpPr>
          <p:nvPr/>
        </p:nvCxnSpPr>
        <p:spPr>
          <a:xfrm flipH="1" flipV="1">
            <a:off x="7392000" y="2388783"/>
            <a:ext cx="2079282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F340E8F-D574-4A7C-98A0-A7637A7C1E28}"/>
              </a:ext>
            </a:extLst>
          </p:cNvPr>
          <p:cNvCxnSpPr>
            <a:stCxn id="33" idx="0"/>
            <a:endCxn id="29" idx="2"/>
          </p:cNvCxnSpPr>
          <p:nvPr/>
        </p:nvCxnSpPr>
        <p:spPr>
          <a:xfrm flipH="1" flipV="1">
            <a:off x="7967935" y="2388783"/>
            <a:ext cx="1503346" cy="824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FCFA1CB-130D-4571-9515-7AA6D72AABC9}"/>
              </a:ext>
            </a:extLst>
          </p:cNvPr>
          <p:cNvSpPr txBox="1"/>
          <p:nvPr/>
        </p:nvSpPr>
        <p:spPr>
          <a:xfrm>
            <a:off x="3623972" y="1924722"/>
            <a:ext cx="22100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Tier 3 - Regional Hub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Franklin Gothic Book"/>
              </a:rPr>
              <a:t>1.7–6.8+ Peta bps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C4BA43-CC17-4139-B9D4-3846E9AE815E}"/>
              </a:ext>
            </a:extLst>
          </p:cNvPr>
          <p:cNvSpPr txBox="1"/>
          <p:nvPr/>
        </p:nvSpPr>
        <p:spPr>
          <a:xfrm>
            <a:off x="6913109" y="2937120"/>
            <a:ext cx="365941" cy="60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5A35571-2E05-4CE0-8B6D-CC259767FA8C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4768074" y="3530506"/>
            <a:ext cx="4241667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0564C0D-EED8-42BB-B838-C8E15F865208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5344009" y="3530506"/>
            <a:ext cx="3665733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1899B6B-A905-42AD-923D-200430D72BDE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6495877" y="3530506"/>
            <a:ext cx="2513864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FBD5FA5-F75F-4559-B09C-BC18577BE9EB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4768074" y="3530506"/>
            <a:ext cx="4699068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F5E3CD6-C0AC-44FD-BEBB-418998C4DA9D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5344009" y="3530506"/>
            <a:ext cx="4123134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3E2462-5336-4238-B206-164E00CF6177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6495877" y="3530506"/>
            <a:ext cx="2971266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71ED46F-46FF-4B6A-AC00-8454F4550ECF}"/>
              </a:ext>
            </a:extLst>
          </p:cNvPr>
          <p:cNvCxnSpPr>
            <a:endCxn id="31" idx="2"/>
          </p:cNvCxnSpPr>
          <p:nvPr/>
        </p:nvCxnSpPr>
        <p:spPr>
          <a:xfrm flipH="1" flipV="1">
            <a:off x="7743478" y="3530506"/>
            <a:ext cx="2494606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274788C-29EF-4675-BD43-CC4AFFA1719C}"/>
              </a:ext>
            </a:extLst>
          </p:cNvPr>
          <p:cNvCxnSpPr>
            <a:endCxn id="32" idx="2"/>
          </p:cNvCxnSpPr>
          <p:nvPr/>
        </p:nvCxnSpPr>
        <p:spPr>
          <a:xfrm flipH="1" flipV="1">
            <a:off x="8319413" y="3530506"/>
            <a:ext cx="1918672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7EB1B9D-D486-49E1-A5EA-A9A814F56A0E}"/>
              </a:ext>
            </a:extLst>
          </p:cNvPr>
          <p:cNvCxnSpPr>
            <a:endCxn id="31" idx="2"/>
          </p:cNvCxnSpPr>
          <p:nvPr/>
        </p:nvCxnSpPr>
        <p:spPr>
          <a:xfrm flipH="1" flipV="1">
            <a:off x="7743478" y="3530506"/>
            <a:ext cx="2952007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7A9E117-7EDE-4119-A9ED-35A52431B857}"/>
              </a:ext>
            </a:extLst>
          </p:cNvPr>
          <p:cNvCxnSpPr>
            <a:endCxn id="32" idx="2"/>
          </p:cNvCxnSpPr>
          <p:nvPr/>
        </p:nvCxnSpPr>
        <p:spPr>
          <a:xfrm flipH="1" flipV="1">
            <a:off x="8319413" y="3530506"/>
            <a:ext cx="2376074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05D126B-F4F8-4A32-8E07-E46130DC829D}"/>
              </a:ext>
            </a:extLst>
          </p:cNvPr>
          <p:cNvCxnSpPr>
            <a:endCxn id="33" idx="2"/>
          </p:cNvCxnSpPr>
          <p:nvPr/>
        </p:nvCxnSpPr>
        <p:spPr>
          <a:xfrm flipH="1" flipV="1">
            <a:off x="9471282" y="3530506"/>
            <a:ext cx="1224205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B6095F4-59DD-4E15-858D-6CA2F47568C1}"/>
              </a:ext>
            </a:extLst>
          </p:cNvPr>
          <p:cNvCxnSpPr>
            <a:endCxn id="33" idx="2"/>
          </p:cNvCxnSpPr>
          <p:nvPr/>
        </p:nvCxnSpPr>
        <p:spPr>
          <a:xfrm flipH="1" flipV="1">
            <a:off x="9471282" y="3530506"/>
            <a:ext cx="766803" cy="92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B36C4B1-256C-4FCE-B2A2-0EA306E4E1A2}"/>
              </a:ext>
            </a:extLst>
          </p:cNvPr>
          <p:cNvGrpSpPr/>
          <p:nvPr/>
        </p:nvGrpSpPr>
        <p:grpSpPr>
          <a:xfrm>
            <a:off x="6089650" y="4220837"/>
            <a:ext cx="2073063" cy="607524"/>
            <a:chOff x="1992791" y="2968996"/>
            <a:chExt cx="2253918" cy="46166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9F3D77C-2567-4445-A6E5-310897D3BE72}"/>
                </a:ext>
              </a:extLst>
            </p:cNvPr>
            <p:cNvSpPr/>
            <p:nvPr/>
          </p:nvSpPr>
          <p:spPr>
            <a:xfrm>
              <a:off x="1992791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45838DA-E952-45E8-92C8-BA96D6E63834}"/>
                </a:ext>
              </a:extLst>
            </p:cNvPr>
            <p:cNvSpPr/>
            <p:nvPr/>
          </p:nvSpPr>
          <p:spPr>
            <a:xfrm>
              <a:off x="3825603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530D0A7-7EFE-47A0-A03D-305024A55563}"/>
                </a:ext>
              </a:extLst>
            </p:cNvPr>
            <p:cNvSpPr/>
            <p:nvPr/>
          </p:nvSpPr>
          <p:spPr>
            <a:xfrm>
              <a:off x="3328297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T1-7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230EF69-B1EA-44D4-B186-0D3F78FA3350}"/>
                </a:ext>
              </a:extLst>
            </p:cNvPr>
            <p:cNvSpPr txBox="1"/>
            <p:nvPr/>
          </p:nvSpPr>
          <p:spPr>
            <a:xfrm>
              <a:off x="2956655" y="2968996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FACBDC5-B349-4E22-A983-C15D0CC1456D}"/>
                </a:ext>
              </a:extLst>
            </p:cNvPr>
            <p:cNvSpPr/>
            <p:nvPr/>
          </p:nvSpPr>
          <p:spPr>
            <a:xfrm>
              <a:off x="2490097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T1-2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98F54DF-180A-4C3B-A107-F02C35BEDD94}"/>
              </a:ext>
            </a:extLst>
          </p:cNvPr>
          <p:cNvGrpSpPr/>
          <p:nvPr/>
        </p:nvGrpSpPr>
        <p:grpSpPr>
          <a:xfrm>
            <a:off x="8789132" y="4227212"/>
            <a:ext cx="2073063" cy="607524"/>
            <a:chOff x="1992791" y="2968996"/>
            <a:chExt cx="2253918" cy="46166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0EF7EC4-070E-4177-93A5-1D520E0D0B4F}"/>
                </a:ext>
              </a:extLst>
            </p:cNvPr>
            <p:cNvSpPr/>
            <p:nvPr/>
          </p:nvSpPr>
          <p:spPr>
            <a:xfrm>
              <a:off x="1992791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T1-1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5C55125-331A-43B1-A077-A75B99571DDE}"/>
                </a:ext>
              </a:extLst>
            </p:cNvPr>
            <p:cNvSpPr/>
            <p:nvPr/>
          </p:nvSpPr>
          <p:spPr>
            <a:xfrm>
              <a:off x="3825603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T1-8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C10C1CD-FD4E-44AD-8958-FF12B621231A}"/>
                </a:ext>
              </a:extLst>
            </p:cNvPr>
            <p:cNvSpPr/>
            <p:nvPr/>
          </p:nvSpPr>
          <p:spPr>
            <a:xfrm>
              <a:off x="3328297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T1-7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0F5CB80-FAB6-41DF-8197-851FC559FE6D}"/>
                </a:ext>
              </a:extLst>
            </p:cNvPr>
            <p:cNvSpPr txBox="1"/>
            <p:nvPr/>
          </p:nvSpPr>
          <p:spPr>
            <a:xfrm>
              <a:off x="2956655" y="2968996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E98A05C-25AD-4029-B1A4-F84E04026349}"/>
                </a:ext>
              </a:extLst>
            </p:cNvPr>
            <p:cNvSpPr/>
            <p:nvPr/>
          </p:nvSpPr>
          <p:spPr>
            <a:xfrm>
              <a:off x="2490097" y="3144805"/>
              <a:ext cx="421106" cy="228600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T1-2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0D74A919-5044-4BA2-929F-06E8D8B6EB0F}"/>
              </a:ext>
            </a:extLst>
          </p:cNvPr>
          <p:cNvSpPr txBox="1"/>
          <p:nvPr/>
        </p:nvSpPr>
        <p:spPr>
          <a:xfrm>
            <a:off x="590260" y="5454737"/>
            <a:ext cx="19364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Tier 0/ToR – Rack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C00000"/>
                </a:solidFill>
                <a:latin typeface="Franklin Gothic Book"/>
              </a:rPr>
              <a:t>3.2-6.4+ </a:t>
            </a:r>
            <a:r>
              <a:rPr lang="en-US" sz="1600" b="1" dirty="0">
                <a:solidFill>
                  <a:srgbClr val="C00000"/>
                </a:solidFill>
                <a:latin typeface="Franklin Gothic Book"/>
              </a:rPr>
              <a:t>Tera bps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D1E3EAE-4B24-418B-B642-4CCE132F59C6}"/>
              </a:ext>
            </a:extLst>
          </p:cNvPr>
          <p:cNvSpPr txBox="1"/>
          <p:nvPr/>
        </p:nvSpPr>
        <p:spPr>
          <a:xfrm>
            <a:off x="3919472" y="5287478"/>
            <a:ext cx="332030" cy="52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8113D32-5D78-4872-843E-2275576B9329}"/>
              </a:ext>
            </a:extLst>
          </p:cNvPr>
          <p:cNvSpPr/>
          <p:nvPr/>
        </p:nvSpPr>
        <p:spPr>
          <a:xfrm>
            <a:off x="2997949" y="5490686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21308D9-81AF-424B-8921-63CBE1E7EF0B}"/>
              </a:ext>
            </a:extLst>
          </p:cNvPr>
          <p:cNvSpPr/>
          <p:nvPr/>
        </p:nvSpPr>
        <p:spPr>
          <a:xfrm>
            <a:off x="3469372" y="5490686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C5AAE50-FFDF-4F81-B7D3-C99E0AE95725}"/>
              </a:ext>
            </a:extLst>
          </p:cNvPr>
          <p:cNvSpPr/>
          <p:nvPr/>
        </p:nvSpPr>
        <p:spPr>
          <a:xfrm>
            <a:off x="4418890" y="5490686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A6C8D6C-8210-4726-82E0-1B4C42B67AAD}"/>
              </a:ext>
            </a:extLst>
          </p:cNvPr>
          <p:cNvCxnSpPr>
            <a:stCxn id="111" idx="0"/>
            <a:endCxn id="35" idx="2"/>
          </p:cNvCxnSpPr>
          <p:nvPr/>
        </p:nvCxnSpPr>
        <p:spPr>
          <a:xfrm flipV="1">
            <a:off x="3191607" y="4796272"/>
            <a:ext cx="12578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384E956-8419-472D-BD32-75F8DC3E2D20}"/>
              </a:ext>
            </a:extLst>
          </p:cNvPr>
          <p:cNvCxnSpPr>
            <a:stCxn id="39" idx="2"/>
            <a:endCxn id="112" idx="0"/>
          </p:cNvCxnSpPr>
          <p:nvPr/>
        </p:nvCxnSpPr>
        <p:spPr>
          <a:xfrm>
            <a:off x="3661586" y="4796272"/>
            <a:ext cx="1444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1911A9-F35F-4B2B-B5B0-6FC7F6A2EECD}"/>
              </a:ext>
            </a:extLst>
          </p:cNvPr>
          <p:cNvCxnSpPr>
            <a:stCxn id="37" idx="2"/>
            <a:endCxn id="113" idx="0"/>
          </p:cNvCxnSpPr>
          <p:nvPr/>
        </p:nvCxnSpPr>
        <p:spPr>
          <a:xfrm>
            <a:off x="4357711" y="4796272"/>
            <a:ext cx="254836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4E1BC5-4027-44C2-86CF-9F3B6BE5BC9B}"/>
              </a:ext>
            </a:extLst>
          </p:cNvPr>
          <p:cNvCxnSpPr>
            <a:stCxn id="36" idx="2"/>
            <a:endCxn id="113" idx="0"/>
          </p:cNvCxnSpPr>
          <p:nvPr/>
        </p:nvCxnSpPr>
        <p:spPr>
          <a:xfrm flipH="1">
            <a:off x="4612548" y="4796271"/>
            <a:ext cx="176159" cy="69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657C3DC-8E45-4EA9-ABB8-B9B620BBAE8A}"/>
              </a:ext>
            </a:extLst>
          </p:cNvPr>
          <p:cNvCxnSpPr>
            <a:stCxn id="39" idx="2"/>
            <a:endCxn id="111" idx="0"/>
          </p:cNvCxnSpPr>
          <p:nvPr/>
        </p:nvCxnSpPr>
        <p:spPr>
          <a:xfrm flipH="1">
            <a:off x="3191607" y="4796272"/>
            <a:ext cx="469979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C54607-B715-4941-A072-0AB856ED50F6}"/>
              </a:ext>
            </a:extLst>
          </p:cNvPr>
          <p:cNvCxnSpPr>
            <a:stCxn id="35" idx="2"/>
            <a:endCxn id="112" idx="0"/>
          </p:cNvCxnSpPr>
          <p:nvPr/>
        </p:nvCxnSpPr>
        <p:spPr>
          <a:xfrm>
            <a:off x="3204184" y="4796272"/>
            <a:ext cx="458846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61C6519-D2FE-4DA1-A9D6-23E17FB07E5B}"/>
              </a:ext>
            </a:extLst>
          </p:cNvPr>
          <p:cNvCxnSpPr>
            <a:stCxn id="35" idx="2"/>
            <a:endCxn id="113" idx="0"/>
          </p:cNvCxnSpPr>
          <p:nvPr/>
        </p:nvCxnSpPr>
        <p:spPr>
          <a:xfrm>
            <a:off x="3204184" y="4796272"/>
            <a:ext cx="1408363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06FA40A-D36D-41AE-8399-50B53B3802A5}"/>
              </a:ext>
            </a:extLst>
          </p:cNvPr>
          <p:cNvCxnSpPr>
            <a:stCxn id="37" idx="2"/>
            <a:endCxn id="112" idx="0"/>
          </p:cNvCxnSpPr>
          <p:nvPr/>
        </p:nvCxnSpPr>
        <p:spPr>
          <a:xfrm flipH="1">
            <a:off x="3663030" y="4796272"/>
            <a:ext cx="694681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B4425C8-3789-4AE0-9B4C-F0277DDCBC6B}"/>
              </a:ext>
            </a:extLst>
          </p:cNvPr>
          <p:cNvCxnSpPr>
            <a:stCxn id="36" idx="2"/>
            <a:endCxn id="111" idx="0"/>
          </p:cNvCxnSpPr>
          <p:nvPr/>
        </p:nvCxnSpPr>
        <p:spPr>
          <a:xfrm flipH="1">
            <a:off x="3191607" y="4796272"/>
            <a:ext cx="1597100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A144758-0559-4070-A1E5-40386750DA61}"/>
              </a:ext>
            </a:extLst>
          </p:cNvPr>
          <p:cNvCxnSpPr>
            <a:endCxn id="113" idx="0"/>
          </p:cNvCxnSpPr>
          <p:nvPr/>
        </p:nvCxnSpPr>
        <p:spPr>
          <a:xfrm>
            <a:off x="3556391" y="4800125"/>
            <a:ext cx="1056156" cy="690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F9FB049-B8AB-4F2A-94AA-A74D802A3FC3}"/>
              </a:ext>
            </a:extLst>
          </p:cNvPr>
          <p:cNvCxnSpPr>
            <a:stCxn id="37" idx="2"/>
            <a:endCxn id="111" idx="0"/>
          </p:cNvCxnSpPr>
          <p:nvPr/>
        </p:nvCxnSpPr>
        <p:spPr>
          <a:xfrm flipH="1">
            <a:off x="3191608" y="4796272"/>
            <a:ext cx="1166105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E31D02D-820F-4807-9C2C-598F5A52471B}"/>
              </a:ext>
            </a:extLst>
          </p:cNvPr>
          <p:cNvCxnSpPr>
            <a:stCxn id="112" idx="0"/>
            <a:endCxn id="36" idx="2"/>
          </p:cNvCxnSpPr>
          <p:nvPr/>
        </p:nvCxnSpPr>
        <p:spPr>
          <a:xfrm flipV="1">
            <a:off x="3663030" y="4796272"/>
            <a:ext cx="1125677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8B94502-1581-463B-88F5-530925FD6131}"/>
              </a:ext>
            </a:extLst>
          </p:cNvPr>
          <p:cNvSpPr txBox="1"/>
          <p:nvPr/>
        </p:nvSpPr>
        <p:spPr>
          <a:xfrm>
            <a:off x="2983682" y="5814000"/>
            <a:ext cx="1822524" cy="2791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Servers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816E01B-D472-4993-AAA3-5A6178B3C0DB}"/>
              </a:ext>
            </a:extLst>
          </p:cNvPr>
          <p:cNvSpPr txBox="1"/>
          <p:nvPr/>
        </p:nvSpPr>
        <p:spPr>
          <a:xfrm>
            <a:off x="6695325" y="5268633"/>
            <a:ext cx="332030" cy="52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D7D4187-E571-4A72-AFDE-C28115791057}"/>
              </a:ext>
            </a:extLst>
          </p:cNvPr>
          <p:cNvSpPr/>
          <p:nvPr/>
        </p:nvSpPr>
        <p:spPr>
          <a:xfrm>
            <a:off x="5773801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7DEE9A8-B3D9-4BD0-84FB-8EEA0C8996EF}"/>
              </a:ext>
            </a:extLst>
          </p:cNvPr>
          <p:cNvSpPr/>
          <p:nvPr/>
        </p:nvSpPr>
        <p:spPr>
          <a:xfrm>
            <a:off x="6245224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CFC47D3-A353-4B61-BDEC-685D9CDD5C24}"/>
              </a:ext>
            </a:extLst>
          </p:cNvPr>
          <p:cNvSpPr/>
          <p:nvPr/>
        </p:nvSpPr>
        <p:spPr>
          <a:xfrm>
            <a:off x="7194742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T0-20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073E259-08C2-4143-9E76-99413566895A}"/>
              </a:ext>
            </a:extLst>
          </p:cNvPr>
          <p:cNvCxnSpPr>
            <a:stCxn id="128" idx="0"/>
          </p:cNvCxnSpPr>
          <p:nvPr/>
        </p:nvCxnSpPr>
        <p:spPr>
          <a:xfrm flipV="1">
            <a:off x="5967459" y="4777426"/>
            <a:ext cx="351454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893AE16-B6AB-4278-810E-642ECB3CFD55}"/>
              </a:ext>
            </a:extLst>
          </p:cNvPr>
          <p:cNvCxnSpPr>
            <a:endCxn id="129" idx="0"/>
          </p:cNvCxnSpPr>
          <p:nvPr/>
        </p:nvCxnSpPr>
        <p:spPr>
          <a:xfrm flipH="1">
            <a:off x="6438883" y="4777426"/>
            <a:ext cx="337432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FF64BBD-F068-4076-A7A6-53ACF15EBB79}"/>
              </a:ext>
            </a:extLst>
          </p:cNvPr>
          <p:cNvCxnSpPr>
            <a:endCxn id="130" idx="0"/>
          </p:cNvCxnSpPr>
          <p:nvPr/>
        </p:nvCxnSpPr>
        <p:spPr>
          <a:xfrm flipH="1">
            <a:off x="7388399" y="4777426"/>
            <a:ext cx="158857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5651366-E20E-4218-9FDB-236F74B85A17}"/>
              </a:ext>
            </a:extLst>
          </p:cNvPr>
          <p:cNvCxnSpPr>
            <a:endCxn id="130" idx="0"/>
          </p:cNvCxnSpPr>
          <p:nvPr/>
        </p:nvCxnSpPr>
        <p:spPr>
          <a:xfrm flipH="1">
            <a:off x="7388399" y="4777426"/>
            <a:ext cx="616259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93B44CA-9AF2-4813-8475-E44378A2C3AD}"/>
              </a:ext>
            </a:extLst>
          </p:cNvPr>
          <p:cNvCxnSpPr/>
          <p:nvPr/>
        </p:nvCxnSpPr>
        <p:spPr>
          <a:xfrm flipH="1">
            <a:off x="5966477" y="4777426"/>
            <a:ext cx="809838" cy="68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16D726A-83C3-4A00-AE2B-C482714CC3EE}"/>
              </a:ext>
            </a:extLst>
          </p:cNvPr>
          <p:cNvCxnSpPr>
            <a:endCxn id="129" idx="0"/>
          </p:cNvCxnSpPr>
          <p:nvPr/>
        </p:nvCxnSpPr>
        <p:spPr>
          <a:xfrm>
            <a:off x="6318913" y="4777426"/>
            <a:ext cx="119969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139B8A0-131B-4348-B951-C7F2C20B8BF2}"/>
              </a:ext>
            </a:extLst>
          </p:cNvPr>
          <p:cNvCxnSpPr>
            <a:endCxn id="130" idx="0"/>
          </p:cNvCxnSpPr>
          <p:nvPr/>
        </p:nvCxnSpPr>
        <p:spPr>
          <a:xfrm>
            <a:off x="6768386" y="4803075"/>
            <a:ext cx="620013" cy="668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F5A5DE2-8DF5-4E6E-87F8-ACF90ECB7501}"/>
              </a:ext>
            </a:extLst>
          </p:cNvPr>
          <p:cNvCxnSpPr>
            <a:endCxn id="129" idx="0"/>
          </p:cNvCxnSpPr>
          <p:nvPr/>
        </p:nvCxnSpPr>
        <p:spPr>
          <a:xfrm flipH="1">
            <a:off x="6438883" y="4777426"/>
            <a:ext cx="1108374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2718C7-FB8E-4D6D-905F-7DE1BCE3C66A}"/>
              </a:ext>
            </a:extLst>
          </p:cNvPr>
          <p:cNvCxnSpPr>
            <a:endCxn id="128" idx="0"/>
          </p:cNvCxnSpPr>
          <p:nvPr/>
        </p:nvCxnSpPr>
        <p:spPr>
          <a:xfrm flipH="1">
            <a:off x="5967459" y="4781280"/>
            <a:ext cx="2016933" cy="690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DCDD0A-3FCD-43DA-AE2D-A41353B5F32B}"/>
              </a:ext>
            </a:extLst>
          </p:cNvPr>
          <p:cNvCxnSpPr>
            <a:endCxn id="130" idx="0"/>
          </p:cNvCxnSpPr>
          <p:nvPr/>
        </p:nvCxnSpPr>
        <p:spPr>
          <a:xfrm>
            <a:off x="6332243" y="4781280"/>
            <a:ext cx="1056157" cy="690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57C2665-2976-4B47-9724-99FF1B32462C}"/>
              </a:ext>
            </a:extLst>
          </p:cNvPr>
          <p:cNvCxnSpPr>
            <a:endCxn id="128" idx="0"/>
          </p:cNvCxnSpPr>
          <p:nvPr/>
        </p:nvCxnSpPr>
        <p:spPr>
          <a:xfrm flipH="1">
            <a:off x="5967459" y="4777426"/>
            <a:ext cx="1579798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18A1E04-6B27-4D69-954E-5D70D53A8B30}"/>
              </a:ext>
            </a:extLst>
          </p:cNvPr>
          <p:cNvCxnSpPr>
            <a:stCxn id="129" idx="0"/>
          </p:cNvCxnSpPr>
          <p:nvPr/>
        </p:nvCxnSpPr>
        <p:spPr>
          <a:xfrm flipV="1">
            <a:off x="6438883" y="4771848"/>
            <a:ext cx="1548672" cy="69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0379454-2B5E-44F5-98C9-084E380D35FC}"/>
              </a:ext>
            </a:extLst>
          </p:cNvPr>
          <p:cNvSpPr txBox="1"/>
          <p:nvPr/>
        </p:nvSpPr>
        <p:spPr>
          <a:xfrm>
            <a:off x="9332903" y="5268633"/>
            <a:ext cx="332030" cy="52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…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AD197-60B5-4356-BFA0-138765EE6F4F}"/>
              </a:ext>
            </a:extLst>
          </p:cNvPr>
          <p:cNvSpPr/>
          <p:nvPr/>
        </p:nvSpPr>
        <p:spPr>
          <a:xfrm>
            <a:off x="8411379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16C3B26-6C06-417D-91D3-DD0F70B6ED10}"/>
              </a:ext>
            </a:extLst>
          </p:cNvPr>
          <p:cNvSpPr/>
          <p:nvPr/>
        </p:nvSpPr>
        <p:spPr>
          <a:xfrm>
            <a:off x="8882803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CACFB76-00C7-48AA-BE9A-F1316AD473A4}"/>
              </a:ext>
            </a:extLst>
          </p:cNvPr>
          <p:cNvSpPr/>
          <p:nvPr/>
        </p:nvSpPr>
        <p:spPr>
          <a:xfrm>
            <a:off x="9832320" y="5471841"/>
            <a:ext cx="387316" cy="3008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T0-20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9CB780E-360E-4761-8F08-BA9ED4D2CEFC}"/>
              </a:ext>
            </a:extLst>
          </p:cNvPr>
          <p:cNvCxnSpPr>
            <a:stCxn id="144" idx="0"/>
          </p:cNvCxnSpPr>
          <p:nvPr/>
        </p:nvCxnSpPr>
        <p:spPr>
          <a:xfrm flipV="1">
            <a:off x="8605038" y="4777426"/>
            <a:ext cx="351454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982BAFE-8546-4DFD-97BF-3BECF3746F84}"/>
              </a:ext>
            </a:extLst>
          </p:cNvPr>
          <p:cNvCxnSpPr>
            <a:endCxn id="145" idx="0"/>
          </p:cNvCxnSpPr>
          <p:nvPr/>
        </p:nvCxnSpPr>
        <p:spPr>
          <a:xfrm flipH="1">
            <a:off x="9076461" y="4777426"/>
            <a:ext cx="337432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8F74EC9-4F79-437E-8F9B-EBEDC52A0A82}"/>
              </a:ext>
            </a:extLst>
          </p:cNvPr>
          <p:cNvCxnSpPr>
            <a:endCxn id="146" idx="0"/>
          </p:cNvCxnSpPr>
          <p:nvPr/>
        </p:nvCxnSpPr>
        <p:spPr>
          <a:xfrm flipH="1">
            <a:off x="10025978" y="4777426"/>
            <a:ext cx="158857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5624CA1-7AC4-4149-83E5-AE6BBCFF08A3}"/>
              </a:ext>
            </a:extLst>
          </p:cNvPr>
          <p:cNvCxnSpPr>
            <a:endCxn id="146" idx="0"/>
          </p:cNvCxnSpPr>
          <p:nvPr/>
        </p:nvCxnSpPr>
        <p:spPr>
          <a:xfrm flipH="1">
            <a:off x="10025978" y="4777426"/>
            <a:ext cx="616259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F04FD73-EF6F-468B-839C-A2AEC8331DFC}"/>
              </a:ext>
            </a:extLst>
          </p:cNvPr>
          <p:cNvCxnSpPr/>
          <p:nvPr/>
        </p:nvCxnSpPr>
        <p:spPr>
          <a:xfrm flipH="1">
            <a:off x="8604055" y="4777426"/>
            <a:ext cx="809838" cy="68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AE97A5E-96CC-4A98-8A2E-C3C7704627E1}"/>
              </a:ext>
            </a:extLst>
          </p:cNvPr>
          <p:cNvCxnSpPr>
            <a:endCxn id="145" idx="0"/>
          </p:cNvCxnSpPr>
          <p:nvPr/>
        </p:nvCxnSpPr>
        <p:spPr>
          <a:xfrm>
            <a:off x="8956491" y="4777426"/>
            <a:ext cx="119969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6937166-A6FA-415F-A7A9-965DE50B13FD}"/>
              </a:ext>
            </a:extLst>
          </p:cNvPr>
          <p:cNvCxnSpPr>
            <a:endCxn id="146" idx="0"/>
          </p:cNvCxnSpPr>
          <p:nvPr/>
        </p:nvCxnSpPr>
        <p:spPr>
          <a:xfrm>
            <a:off x="9405964" y="4803075"/>
            <a:ext cx="620013" cy="668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C299D1B-0320-498D-856D-840EE9025E49}"/>
              </a:ext>
            </a:extLst>
          </p:cNvPr>
          <p:cNvCxnSpPr>
            <a:endCxn id="145" idx="0"/>
          </p:cNvCxnSpPr>
          <p:nvPr/>
        </p:nvCxnSpPr>
        <p:spPr>
          <a:xfrm flipH="1">
            <a:off x="9076461" y="4777426"/>
            <a:ext cx="1108374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4286CFE-44CD-4A6A-8C97-4B1CCFA26F27}"/>
              </a:ext>
            </a:extLst>
          </p:cNvPr>
          <p:cNvCxnSpPr>
            <a:endCxn id="144" idx="0"/>
          </p:cNvCxnSpPr>
          <p:nvPr/>
        </p:nvCxnSpPr>
        <p:spPr>
          <a:xfrm flipH="1">
            <a:off x="8605038" y="4781280"/>
            <a:ext cx="2016933" cy="690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13103E9-C75C-42E0-B27E-E46D42EC65D4}"/>
              </a:ext>
            </a:extLst>
          </p:cNvPr>
          <p:cNvCxnSpPr>
            <a:endCxn id="146" idx="0"/>
          </p:cNvCxnSpPr>
          <p:nvPr/>
        </p:nvCxnSpPr>
        <p:spPr>
          <a:xfrm>
            <a:off x="8969822" y="4781280"/>
            <a:ext cx="1056157" cy="690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50D1534-FB69-4F4A-82A0-A187D147AF1A}"/>
              </a:ext>
            </a:extLst>
          </p:cNvPr>
          <p:cNvCxnSpPr>
            <a:endCxn id="144" idx="0"/>
          </p:cNvCxnSpPr>
          <p:nvPr/>
        </p:nvCxnSpPr>
        <p:spPr>
          <a:xfrm flipH="1">
            <a:off x="8605038" y="4777426"/>
            <a:ext cx="1579798" cy="694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B55C099-A8BB-4B23-8474-5870833EF44F}"/>
              </a:ext>
            </a:extLst>
          </p:cNvPr>
          <p:cNvCxnSpPr>
            <a:stCxn id="145" idx="0"/>
          </p:cNvCxnSpPr>
          <p:nvPr/>
        </p:nvCxnSpPr>
        <p:spPr>
          <a:xfrm flipV="1">
            <a:off x="9076461" y="4771848"/>
            <a:ext cx="1548672" cy="699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ylinder 158">
            <a:extLst>
              <a:ext uri="{FF2B5EF4-FFF2-40B4-BE49-F238E27FC236}">
                <a16:creationId xmlns:a16="http://schemas.microsoft.com/office/drawing/2014/main" id="{06186C7D-3AA7-43D1-94CD-C08AF6DFF46E}"/>
              </a:ext>
            </a:extLst>
          </p:cNvPr>
          <p:cNvSpPr/>
          <p:nvPr/>
        </p:nvSpPr>
        <p:spPr>
          <a:xfrm>
            <a:off x="2947742" y="4537195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60" name="Cylinder 159">
            <a:extLst>
              <a:ext uri="{FF2B5EF4-FFF2-40B4-BE49-F238E27FC236}">
                <a16:creationId xmlns:a16="http://schemas.microsoft.com/office/drawing/2014/main" id="{51A9980A-8E0D-41E5-9882-36ADF8F115A2}"/>
              </a:ext>
            </a:extLst>
          </p:cNvPr>
          <p:cNvSpPr/>
          <p:nvPr/>
        </p:nvSpPr>
        <p:spPr>
          <a:xfrm>
            <a:off x="3444283" y="4537194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</a:t>
            </a:r>
          </a:p>
        </p:txBody>
      </p:sp>
      <p:sp>
        <p:nvSpPr>
          <p:cNvPr id="161" name="Cylinder 160">
            <a:extLst>
              <a:ext uri="{FF2B5EF4-FFF2-40B4-BE49-F238E27FC236}">
                <a16:creationId xmlns:a16="http://schemas.microsoft.com/office/drawing/2014/main" id="{886EAAF5-0E19-4C5F-9447-1AC84EF0C9AC}"/>
              </a:ext>
            </a:extLst>
          </p:cNvPr>
          <p:cNvSpPr/>
          <p:nvPr/>
        </p:nvSpPr>
        <p:spPr>
          <a:xfrm>
            <a:off x="4110975" y="4522202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62" name="Cylinder 161">
            <a:extLst>
              <a:ext uri="{FF2B5EF4-FFF2-40B4-BE49-F238E27FC236}">
                <a16:creationId xmlns:a16="http://schemas.microsoft.com/office/drawing/2014/main" id="{06C3000D-8B94-4B42-9DB4-8F9CCD09DFD0}"/>
              </a:ext>
            </a:extLst>
          </p:cNvPr>
          <p:cNvSpPr/>
          <p:nvPr/>
        </p:nvSpPr>
        <p:spPr>
          <a:xfrm>
            <a:off x="4607516" y="4522202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</a:t>
            </a:r>
          </a:p>
        </p:txBody>
      </p:sp>
      <p:sp>
        <p:nvSpPr>
          <p:cNvPr id="163" name="Cylinder 162">
            <a:extLst>
              <a:ext uri="{FF2B5EF4-FFF2-40B4-BE49-F238E27FC236}">
                <a16:creationId xmlns:a16="http://schemas.microsoft.com/office/drawing/2014/main" id="{8D1F8936-B6FC-4D3E-9F60-9CDD06C37DD7}"/>
              </a:ext>
            </a:extLst>
          </p:cNvPr>
          <p:cNvSpPr/>
          <p:nvPr/>
        </p:nvSpPr>
        <p:spPr>
          <a:xfrm>
            <a:off x="6061656" y="4483704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64" name="Cylinder 163">
            <a:extLst>
              <a:ext uri="{FF2B5EF4-FFF2-40B4-BE49-F238E27FC236}">
                <a16:creationId xmlns:a16="http://schemas.microsoft.com/office/drawing/2014/main" id="{04E0451B-4B8C-4526-876C-EC4123A63416}"/>
              </a:ext>
            </a:extLst>
          </p:cNvPr>
          <p:cNvSpPr/>
          <p:nvPr/>
        </p:nvSpPr>
        <p:spPr>
          <a:xfrm>
            <a:off x="6558197" y="4483703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</a:t>
            </a:r>
          </a:p>
        </p:txBody>
      </p:sp>
      <p:sp>
        <p:nvSpPr>
          <p:cNvPr id="165" name="Cylinder 164">
            <a:extLst>
              <a:ext uri="{FF2B5EF4-FFF2-40B4-BE49-F238E27FC236}">
                <a16:creationId xmlns:a16="http://schemas.microsoft.com/office/drawing/2014/main" id="{059D4FB4-E5CF-4BE4-8201-C9192F1B7529}"/>
              </a:ext>
            </a:extLst>
          </p:cNvPr>
          <p:cNvSpPr/>
          <p:nvPr/>
        </p:nvSpPr>
        <p:spPr>
          <a:xfrm>
            <a:off x="7301551" y="4477998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66" name="Cylinder 165">
            <a:extLst>
              <a:ext uri="{FF2B5EF4-FFF2-40B4-BE49-F238E27FC236}">
                <a16:creationId xmlns:a16="http://schemas.microsoft.com/office/drawing/2014/main" id="{CC4D426F-8F3C-482C-8410-7C3762956C5B}"/>
              </a:ext>
            </a:extLst>
          </p:cNvPr>
          <p:cNvSpPr/>
          <p:nvPr/>
        </p:nvSpPr>
        <p:spPr>
          <a:xfrm>
            <a:off x="7798092" y="4477997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</a:t>
            </a:r>
          </a:p>
        </p:txBody>
      </p:sp>
      <p:sp>
        <p:nvSpPr>
          <p:cNvPr id="167" name="Cylinder 166">
            <a:extLst>
              <a:ext uri="{FF2B5EF4-FFF2-40B4-BE49-F238E27FC236}">
                <a16:creationId xmlns:a16="http://schemas.microsoft.com/office/drawing/2014/main" id="{495D85F8-5E89-4B3D-B138-3765CA3D6D99}"/>
              </a:ext>
            </a:extLst>
          </p:cNvPr>
          <p:cNvSpPr/>
          <p:nvPr/>
        </p:nvSpPr>
        <p:spPr>
          <a:xfrm>
            <a:off x="8730186" y="4505777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68" name="Cylinder 167">
            <a:extLst>
              <a:ext uri="{FF2B5EF4-FFF2-40B4-BE49-F238E27FC236}">
                <a16:creationId xmlns:a16="http://schemas.microsoft.com/office/drawing/2014/main" id="{61AF1FDC-9788-4235-9466-72A2B260BFC5}"/>
              </a:ext>
            </a:extLst>
          </p:cNvPr>
          <p:cNvSpPr/>
          <p:nvPr/>
        </p:nvSpPr>
        <p:spPr>
          <a:xfrm>
            <a:off x="9226727" y="4505776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</a:t>
            </a:r>
          </a:p>
        </p:txBody>
      </p:sp>
      <p:sp>
        <p:nvSpPr>
          <p:cNvPr id="169" name="Cylinder 168">
            <a:extLst>
              <a:ext uri="{FF2B5EF4-FFF2-40B4-BE49-F238E27FC236}">
                <a16:creationId xmlns:a16="http://schemas.microsoft.com/office/drawing/2014/main" id="{C440F26E-FEA1-480C-8868-548224E984F5}"/>
              </a:ext>
            </a:extLst>
          </p:cNvPr>
          <p:cNvSpPr/>
          <p:nvPr/>
        </p:nvSpPr>
        <p:spPr>
          <a:xfrm>
            <a:off x="9983764" y="4490759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0" name="Cylinder 169">
            <a:extLst>
              <a:ext uri="{FF2B5EF4-FFF2-40B4-BE49-F238E27FC236}">
                <a16:creationId xmlns:a16="http://schemas.microsoft.com/office/drawing/2014/main" id="{E4912E03-DC04-4365-8FD2-1FF4BC56C7FA}"/>
              </a:ext>
            </a:extLst>
          </p:cNvPr>
          <p:cNvSpPr/>
          <p:nvPr/>
        </p:nvSpPr>
        <p:spPr>
          <a:xfrm>
            <a:off x="10480304" y="4490758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Franklin Gothic Book"/>
              </a:rPr>
              <a:t>NOS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1" name="Cylinder 170">
            <a:extLst>
              <a:ext uri="{FF2B5EF4-FFF2-40B4-BE49-F238E27FC236}">
                <a16:creationId xmlns:a16="http://schemas.microsoft.com/office/drawing/2014/main" id="{9BA47FCA-D0F0-494D-8F93-8FBCC979BDAD}"/>
              </a:ext>
            </a:extLst>
          </p:cNvPr>
          <p:cNvSpPr/>
          <p:nvPr/>
        </p:nvSpPr>
        <p:spPr>
          <a:xfrm>
            <a:off x="2967750" y="5511559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2" name="Cylinder 171">
            <a:extLst>
              <a:ext uri="{FF2B5EF4-FFF2-40B4-BE49-F238E27FC236}">
                <a16:creationId xmlns:a16="http://schemas.microsoft.com/office/drawing/2014/main" id="{DD4C0F2E-5767-47BF-8445-AE6C9C0D1A8B}"/>
              </a:ext>
            </a:extLst>
          </p:cNvPr>
          <p:cNvSpPr/>
          <p:nvPr/>
        </p:nvSpPr>
        <p:spPr>
          <a:xfrm>
            <a:off x="3464291" y="5511558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3" name="Cylinder 172">
            <a:extLst>
              <a:ext uri="{FF2B5EF4-FFF2-40B4-BE49-F238E27FC236}">
                <a16:creationId xmlns:a16="http://schemas.microsoft.com/office/drawing/2014/main" id="{A5B5F206-69C6-4D35-B1DE-6066972FF2A4}"/>
              </a:ext>
            </a:extLst>
          </p:cNvPr>
          <p:cNvSpPr/>
          <p:nvPr/>
        </p:nvSpPr>
        <p:spPr>
          <a:xfrm>
            <a:off x="5733885" y="5498083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4" name="Cylinder 173">
            <a:extLst>
              <a:ext uri="{FF2B5EF4-FFF2-40B4-BE49-F238E27FC236}">
                <a16:creationId xmlns:a16="http://schemas.microsoft.com/office/drawing/2014/main" id="{79B9316E-212E-472F-A04F-ECE6C69C63A8}"/>
              </a:ext>
            </a:extLst>
          </p:cNvPr>
          <p:cNvSpPr/>
          <p:nvPr/>
        </p:nvSpPr>
        <p:spPr>
          <a:xfrm>
            <a:off x="6230426" y="5498082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5" name="Cylinder 174">
            <a:extLst>
              <a:ext uri="{FF2B5EF4-FFF2-40B4-BE49-F238E27FC236}">
                <a16:creationId xmlns:a16="http://schemas.microsoft.com/office/drawing/2014/main" id="{0681FD99-B2B8-4DCD-99E0-A5F95E3F2C2C}"/>
              </a:ext>
            </a:extLst>
          </p:cNvPr>
          <p:cNvSpPr/>
          <p:nvPr/>
        </p:nvSpPr>
        <p:spPr>
          <a:xfrm>
            <a:off x="8367139" y="5497702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6" name="Cylinder 175">
            <a:extLst>
              <a:ext uri="{FF2B5EF4-FFF2-40B4-BE49-F238E27FC236}">
                <a16:creationId xmlns:a16="http://schemas.microsoft.com/office/drawing/2014/main" id="{8F467A8A-FC0A-4B8D-968E-5B1D58DE6DC6}"/>
              </a:ext>
            </a:extLst>
          </p:cNvPr>
          <p:cNvSpPr/>
          <p:nvPr/>
        </p:nvSpPr>
        <p:spPr>
          <a:xfrm>
            <a:off x="8863680" y="5497701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7" name="Cylinder 176">
            <a:extLst>
              <a:ext uri="{FF2B5EF4-FFF2-40B4-BE49-F238E27FC236}">
                <a16:creationId xmlns:a16="http://schemas.microsoft.com/office/drawing/2014/main" id="{8A1EADB1-A888-4AB2-BC95-5907DB8BEF8C}"/>
              </a:ext>
            </a:extLst>
          </p:cNvPr>
          <p:cNvSpPr/>
          <p:nvPr/>
        </p:nvSpPr>
        <p:spPr>
          <a:xfrm>
            <a:off x="4370358" y="5511559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8" name="Cylinder 177">
            <a:extLst>
              <a:ext uri="{FF2B5EF4-FFF2-40B4-BE49-F238E27FC236}">
                <a16:creationId xmlns:a16="http://schemas.microsoft.com/office/drawing/2014/main" id="{F03A9FA1-EDB7-47A5-9EF0-8C56D2010E69}"/>
              </a:ext>
            </a:extLst>
          </p:cNvPr>
          <p:cNvSpPr/>
          <p:nvPr/>
        </p:nvSpPr>
        <p:spPr>
          <a:xfrm>
            <a:off x="7188920" y="5504907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79" name="Cylinder 178">
            <a:extLst>
              <a:ext uri="{FF2B5EF4-FFF2-40B4-BE49-F238E27FC236}">
                <a16:creationId xmlns:a16="http://schemas.microsoft.com/office/drawing/2014/main" id="{EF69C31E-D322-421A-83EA-6E394206F38A}"/>
              </a:ext>
            </a:extLst>
          </p:cNvPr>
          <p:cNvSpPr/>
          <p:nvPr/>
        </p:nvSpPr>
        <p:spPr>
          <a:xfrm>
            <a:off x="9780684" y="5498399"/>
            <a:ext cx="457402" cy="259077"/>
          </a:xfrm>
          <a:prstGeom prst="ca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SONIC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B6683BC-87B8-4A27-A34A-BC0D7EA62276}"/>
              </a:ext>
            </a:extLst>
          </p:cNvPr>
          <p:cNvSpPr txBox="1"/>
          <p:nvPr/>
        </p:nvSpPr>
        <p:spPr>
          <a:xfrm>
            <a:off x="5740223" y="5804902"/>
            <a:ext cx="1822524" cy="2791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Servers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284893F-5DF3-4B27-9BD1-83563E15C2F8}"/>
              </a:ext>
            </a:extLst>
          </p:cNvPr>
          <p:cNvSpPr txBox="1"/>
          <p:nvPr/>
        </p:nvSpPr>
        <p:spPr>
          <a:xfrm>
            <a:off x="8388608" y="5793124"/>
            <a:ext cx="1822524" cy="2791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Servers</a:t>
            </a:r>
          </a:p>
        </p:txBody>
      </p:sp>
      <p:sp>
        <p:nvSpPr>
          <p:cNvPr id="183" name="Cylinder 182">
            <a:extLst>
              <a:ext uri="{FF2B5EF4-FFF2-40B4-BE49-F238E27FC236}">
                <a16:creationId xmlns:a16="http://schemas.microsoft.com/office/drawing/2014/main" id="{12158399-D8CF-4718-88D1-BA86D8DCAAF7}"/>
              </a:ext>
            </a:extLst>
          </p:cNvPr>
          <p:cNvSpPr/>
          <p:nvPr/>
        </p:nvSpPr>
        <p:spPr>
          <a:xfrm>
            <a:off x="4535710" y="3242198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4" name="Cylinder 183">
            <a:extLst>
              <a:ext uri="{FF2B5EF4-FFF2-40B4-BE49-F238E27FC236}">
                <a16:creationId xmlns:a16="http://schemas.microsoft.com/office/drawing/2014/main" id="{96DB5CC2-E562-42D2-891E-6F600AA91613}"/>
              </a:ext>
            </a:extLst>
          </p:cNvPr>
          <p:cNvSpPr/>
          <p:nvPr/>
        </p:nvSpPr>
        <p:spPr>
          <a:xfrm>
            <a:off x="5120176" y="3259208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5" name="Cylinder 184">
            <a:extLst>
              <a:ext uri="{FF2B5EF4-FFF2-40B4-BE49-F238E27FC236}">
                <a16:creationId xmlns:a16="http://schemas.microsoft.com/office/drawing/2014/main" id="{8B788B56-F272-4076-81E4-D44B2B142F97}"/>
              </a:ext>
            </a:extLst>
          </p:cNvPr>
          <p:cNvSpPr/>
          <p:nvPr/>
        </p:nvSpPr>
        <p:spPr>
          <a:xfrm>
            <a:off x="6257701" y="324755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6" name="Cylinder 185">
            <a:extLst>
              <a:ext uri="{FF2B5EF4-FFF2-40B4-BE49-F238E27FC236}">
                <a16:creationId xmlns:a16="http://schemas.microsoft.com/office/drawing/2014/main" id="{51BD4F03-A088-49C4-A169-08560A91F3BD}"/>
              </a:ext>
            </a:extLst>
          </p:cNvPr>
          <p:cNvSpPr/>
          <p:nvPr/>
        </p:nvSpPr>
        <p:spPr>
          <a:xfrm>
            <a:off x="7513587" y="3255488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7" name="Cylinder 186">
            <a:extLst>
              <a:ext uri="{FF2B5EF4-FFF2-40B4-BE49-F238E27FC236}">
                <a16:creationId xmlns:a16="http://schemas.microsoft.com/office/drawing/2014/main" id="{800A6EF3-0718-44AF-8FB1-43B528942587}"/>
              </a:ext>
            </a:extLst>
          </p:cNvPr>
          <p:cNvSpPr/>
          <p:nvPr/>
        </p:nvSpPr>
        <p:spPr>
          <a:xfrm>
            <a:off x="8069654" y="324219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BC7F4C56-BF6A-4CA8-8338-A01043362BAC}"/>
              </a:ext>
            </a:extLst>
          </p:cNvPr>
          <p:cNvSpPr/>
          <p:nvPr/>
        </p:nvSpPr>
        <p:spPr>
          <a:xfrm>
            <a:off x="9233622" y="3240648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A6F1844-5349-42C4-B70B-7794CD300CF1}"/>
              </a:ext>
            </a:extLst>
          </p:cNvPr>
          <p:cNvSpPr/>
          <p:nvPr/>
        </p:nvSpPr>
        <p:spPr>
          <a:xfrm>
            <a:off x="5989356" y="2120289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A40DFCB6-78F6-4CE1-9CDA-E2F230B76918}"/>
              </a:ext>
            </a:extLst>
          </p:cNvPr>
          <p:cNvSpPr/>
          <p:nvPr/>
        </p:nvSpPr>
        <p:spPr>
          <a:xfrm>
            <a:off x="6622446" y="2126829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670F1CFD-25D7-46DD-9FDA-0F8546624873}"/>
              </a:ext>
            </a:extLst>
          </p:cNvPr>
          <p:cNvSpPr/>
          <p:nvPr/>
        </p:nvSpPr>
        <p:spPr>
          <a:xfrm>
            <a:off x="7188919" y="2110630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4" name="Cylinder 203">
            <a:extLst>
              <a:ext uri="{FF2B5EF4-FFF2-40B4-BE49-F238E27FC236}">
                <a16:creationId xmlns:a16="http://schemas.microsoft.com/office/drawing/2014/main" id="{9819B414-1DD9-4D19-897F-DA52AC29B3AB}"/>
              </a:ext>
            </a:extLst>
          </p:cNvPr>
          <p:cNvSpPr/>
          <p:nvPr/>
        </p:nvSpPr>
        <p:spPr>
          <a:xfrm>
            <a:off x="7732192" y="2105295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05CF6-BB35-3481-2611-25D16D434AF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3E31297-B031-4269-990F-60F1291F81AC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Introducing – Microsoft Inspired DASH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CB747-0B52-6C91-6545-1A366783BB08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DASH – Disaggregated APIs for SONiC Hosts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Created by Microsoft and its partners by way of SONiC extensions; later migrated to Linux Foundation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achieve </a:t>
            </a:r>
            <a:r>
              <a:rPr lang="en-US" sz="2000" dirty="0">
                <a:solidFill>
                  <a:srgbClr val="C00000"/>
                </a:solidFill>
              </a:rPr>
              <a:t>10-100x perf</a:t>
            </a:r>
            <a:r>
              <a:rPr lang="en-US" sz="2000" dirty="0"/>
              <a:t> in </a:t>
            </a:r>
            <a:r>
              <a:rPr lang="en-US" sz="2000" dirty="0">
                <a:solidFill>
                  <a:srgbClr val="C00000"/>
                </a:solidFill>
              </a:rPr>
              <a:t>cloud connection management</a:t>
            </a:r>
            <a:r>
              <a:rPr lang="en-US" sz="2000" dirty="0"/>
              <a:t> scale than offered in today’s Cloud &amp; Enterprise</a:t>
            </a:r>
            <a:br>
              <a:rPr lang="en-US" sz="2000" dirty="0"/>
            </a:b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By maximizing innovation across Switch and DPU/IPU in a complementary manner where 1+1 is even greater than 3</a:t>
            </a:r>
            <a:br>
              <a:rPr lang="en-US" sz="2000" dirty="0"/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FF24CA-2D43-A25E-7AA2-120BDAD3F9D7}"/>
              </a:ext>
            </a:extLst>
          </p:cNvPr>
          <p:cNvSpPr/>
          <p:nvPr/>
        </p:nvSpPr>
        <p:spPr bwMode="auto">
          <a:xfrm>
            <a:off x="577680" y="1555143"/>
            <a:ext cx="5311359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1F2979-6C7A-EA77-61BF-EE1C5A6AC46E}"/>
              </a:ext>
            </a:extLst>
          </p:cNvPr>
          <p:cNvSpPr/>
          <p:nvPr/>
        </p:nvSpPr>
        <p:spPr bwMode="auto">
          <a:xfrm>
            <a:off x="577679" y="4145943"/>
            <a:ext cx="531136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4252-CB42-7C06-8DBF-A205E0B06FA2}"/>
              </a:ext>
            </a:extLst>
          </p:cNvPr>
          <p:cNvSpPr/>
          <p:nvPr/>
        </p:nvSpPr>
        <p:spPr bwMode="auto">
          <a:xfrm>
            <a:off x="6281795" y="4145943"/>
            <a:ext cx="5311359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38EBC-4188-D422-FBAE-C3459F19AA7C}"/>
              </a:ext>
            </a:extLst>
          </p:cNvPr>
          <p:cNvSpPr/>
          <p:nvPr/>
        </p:nvSpPr>
        <p:spPr bwMode="auto">
          <a:xfrm>
            <a:off x="6281795" y="1555143"/>
            <a:ext cx="531136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63FE2-4D9E-02AB-90F0-D23A299B4F01}"/>
              </a:ext>
            </a:extLst>
          </p:cNvPr>
          <p:cNvSpPr/>
          <p:nvPr/>
        </p:nvSpPr>
        <p:spPr bwMode="auto">
          <a:xfrm>
            <a:off x="4069717" y="2150663"/>
            <a:ext cx="1819322" cy="169048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Programmable Intelligent HW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B6C08-5096-CADE-FD0C-0585263781CF}"/>
              </a:ext>
            </a:extLst>
          </p:cNvPr>
          <p:cNvSpPr/>
          <p:nvPr/>
        </p:nvSpPr>
        <p:spPr bwMode="auto">
          <a:xfrm>
            <a:off x="6256618" y="4145943"/>
            <a:ext cx="1777342" cy="169048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SONiC Based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7CE5C-291D-6888-0950-973C60855A20}"/>
              </a:ext>
            </a:extLst>
          </p:cNvPr>
          <p:cNvSpPr/>
          <p:nvPr/>
        </p:nvSpPr>
        <p:spPr bwMode="auto">
          <a:xfrm>
            <a:off x="6290197" y="2150663"/>
            <a:ext cx="1819322" cy="1690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Open-Source </a:t>
            </a:r>
            <a:r>
              <a:rPr lang="en-US" b="1" dirty="0">
                <a:solidFill>
                  <a:schemeClr val="bg1"/>
                </a:solidFill>
              </a:rPr>
              <a:t>Community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064135-119F-7888-9777-60BBDDA55AE9}"/>
              </a:ext>
            </a:extLst>
          </p:cNvPr>
          <p:cNvSpPr/>
          <p:nvPr/>
        </p:nvSpPr>
        <p:spPr bwMode="auto">
          <a:xfrm>
            <a:off x="4069717" y="4145943"/>
            <a:ext cx="1819322" cy="16904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Ecosystem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BBD1AC-9808-7EFC-64A2-BA0ABA0C9661}"/>
              </a:ext>
            </a:extLst>
          </p:cNvPr>
          <p:cNvSpPr/>
          <p:nvPr/>
        </p:nvSpPr>
        <p:spPr bwMode="auto">
          <a:xfrm>
            <a:off x="5154801" y="3129421"/>
            <a:ext cx="461047" cy="461047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28B519-10FC-B400-0C07-6658B967355D}"/>
              </a:ext>
            </a:extLst>
          </p:cNvPr>
          <p:cNvSpPr/>
          <p:nvPr/>
        </p:nvSpPr>
        <p:spPr bwMode="auto">
          <a:xfrm>
            <a:off x="6561169" y="3129421"/>
            <a:ext cx="461047" cy="461047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3E45E8-1E90-665A-3A7A-AD62DBB24A22}"/>
              </a:ext>
            </a:extLst>
          </p:cNvPr>
          <p:cNvSpPr/>
          <p:nvPr/>
        </p:nvSpPr>
        <p:spPr bwMode="auto">
          <a:xfrm>
            <a:off x="5154801" y="4398017"/>
            <a:ext cx="461047" cy="461047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14E0A5-89FF-E095-5E24-99A87BC33DFE}"/>
              </a:ext>
            </a:extLst>
          </p:cNvPr>
          <p:cNvSpPr/>
          <p:nvPr/>
        </p:nvSpPr>
        <p:spPr bwMode="auto">
          <a:xfrm>
            <a:off x="6561169" y="4398017"/>
            <a:ext cx="461047" cy="461047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18D069-E534-FCB6-DB7D-AF773E523720}"/>
              </a:ext>
            </a:extLst>
          </p:cNvPr>
          <p:cNvSpPr/>
          <p:nvPr/>
        </p:nvSpPr>
        <p:spPr bwMode="auto">
          <a:xfrm>
            <a:off x="5311039" y="3221308"/>
            <a:ext cx="1548756" cy="1548756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BE73BA-9C45-F001-3EF8-32BFC8D4C619}"/>
              </a:ext>
            </a:extLst>
          </p:cNvPr>
          <p:cNvSpPr/>
          <p:nvPr/>
        </p:nvSpPr>
        <p:spPr>
          <a:xfrm>
            <a:off x="5311038" y="3257295"/>
            <a:ext cx="1567562" cy="1472496"/>
          </a:xfrm>
          <a:custGeom>
            <a:avLst/>
            <a:gdLst>
              <a:gd name="connsiteX0" fmla="*/ 0 w 1627252"/>
              <a:gd name="connsiteY0" fmla="*/ 0 h 976351"/>
              <a:gd name="connsiteX1" fmla="*/ 1627252 w 1627252"/>
              <a:gd name="connsiteY1" fmla="*/ 0 h 976351"/>
              <a:gd name="connsiteX2" fmla="*/ 1627252 w 1627252"/>
              <a:gd name="connsiteY2" fmla="*/ 976351 h 976351"/>
              <a:gd name="connsiteX3" fmla="*/ 0 w 1627252"/>
              <a:gd name="connsiteY3" fmla="*/ 976351 h 976351"/>
              <a:gd name="connsiteX4" fmla="*/ 0 w 1627252"/>
              <a:gd name="connsiteY4" fmla="*/ 0 h 97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252" h="976351">
                <a:moveTo>
                  <a:pt x="0" y="0"/>
                </a:moveTo>
                <a:lnTo>
                  <a:pt x="1627252" y="0"/>
                </a:lnTo>
                <a:lnTo>
                  <a:pt x="1627252" y="976351"/>
                </a:lnTo>
                <a:lnTo>
                  <a:pt x="0" y="9763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+mn-ea"/>
                <a:cs typeface="Courier New" panose="02070309020205020404" pitchFamily="49" charset="0"/>
              </a:rPr>
              <a:t>DASH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FFCED-3763-6296-B6C4-0B1F96A81D59}"/>
              </a:ext>
            </a:extLst>
          </p:cNvPr>
          <p:cNvSpPr txBox="1"/>
          <p:nvPr/>
        </p:nvSpPr>
        <p:spPr>
          <a:xfrm>
            <a:off x="577678" y="1676700"/>
            <a:ext cx="3483637" cy="2042886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Nearly every IPU/DPU vendor</a:t>
            </a:r>
            <a:r>
              <a:rPr lang="en-US" sz="1600" b="1" dirty="0">
                <a:solidFill>
                  <a:srgbClr val="C00000"/>
                </a:solidFill>
                <a:latin typeface="Segoe U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Segoe UI"/>
              </a:rPr>
              <a:t>IPU/DPU/Smart 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Segoe UI"/>
              </a:rPr>
              <a:t>Smart Switch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FPGA/NIC/ASIC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B3355-0049-3E1E-E5D0-19B4F6937488}"/>
              </a:ext>
            </a:extLst>
          </p:cNvPr>
          <p:cNvSpPr txBox="1"/>
          <p:nvPr/>
        </p:nvSpPr>
        <p:spPr>
          <a:xfrm>
            <a:off x="577678" y="4145943"/>
            <a:ext cx="3449917" cy="2042886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Cloud &amp; Enterprise providers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Segoe UI"/>
              </a:rPr>
              <a:t>Hardware OEM/ODM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Segoe UI"/>
              </a:rPr>
              <a:t>Application providers (5G, Edge ..)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FA52F-1B23-C55C-DC8B-5E79C57E820F}"/>
              </a:ext>
            </a:extLst>
          </p:cNvPr>
          <p:cNvSpPr txBox="1"/>
          <p:nvPr/>
        </p:nvSpPr>
        <p:spPr>
          <a:xfrm>
            <a:off x="8184558" y="1835150"/>
            <a:ext cx="3338927" cy="2042886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C00000"/>
                </a:solidFill>
              </a:rPr>
              <a:t>Standard APIs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P4 based </a:t>
            </a:r>
            <a:r>
              <a:rPr lang="en-US" sz="1600" i="1" dirty="0">
                <a:solidFill>
                  <a:srgbClr val="C00000"/>
                </a:solidFill>
                <a:latin typeface="Segoe UI"/>
              </a:rPr>
              <a:t>behavioral models (</a:t>
            </a:r>
            <a:r>
              <a:rPr lang="en-US" sz="1600" b="1" i="1" dirty="0">
                <a:solidFill>
                  <a:srgbClr val="C00000"/>
                </a:solidFill>
                <a:latin typeface="Segoe UI"/>
              </a:rPr>
              <a:t>KEY</a:t>
            </a:r>
            <a:r>
              <a:rPr lang="en-US" sz="1600" i="1" dirty="0">
                <a:solidFill>
                  <a:srgbClr val="C00000"/>
                </a:solidFill>
                <a:latin typeface="Segoe UI"/>
              </a:rPr>
              <a:t>) 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Test Suites</a:t>
            </a:r>
            <a:r>
              <a:rPr lang="en-US" i="1" dirty="0">
                <a:solidFill>
                  <a:srgbClr val="000000"/>
                </a:solidFill>
                <a:latin typeface="Segoe UI"/>
              </a:rPr>
              <a:t> 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8D9565-2FD2-029A-EA29-443B563CA5F1}"/>
              </a:ext>
            </a:extLst>
          </p:cNvPr>
          <p:cNvSpPr txBox="1"/>
          <p:nvPr/>
        </p:nvSpPr>
        <p:spPr>
          <a:xfrm>
            <a:off x="8109519" y="4182836"/>
            <a:ext cx="3483635" cy="169048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dirty="0">
              <a:solidFill>
                <a:srgbClr val="000000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Built on an Established eco-system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Mature open-source community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Highly disaggregated components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Extensibility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C00000"/>
                </a:solidFill>
                <a:latin typeface="Segoe UI"/>
              </a:rPr>
              <a:t>Hitless Upgradability and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dirty="0">
              <a:solidFill>
                <a:srgbClr val="000000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Segoe UI"/>
              </a:rPr>
              <a:t> 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F9CBB14E-44DE-C58C-B55E-5E1410492F57}"/>
              </a:ext>
            </a:extLst>
          </p:cNvPr>
          <p:cNvSpPr txBox="1">
            <a:spLocks/>
          </p:cNvSpPr>
          <p:nvPr/>
        </p:nvSpPr>
        <p:spPr>
          <a:xfrm>
            <a:off x="487635" y="0"/>
            <a:ext cx="11433629" cy="10420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4008" rIns="68575" bIns="34275" rtlCol="0" anchor="ctr" anchorCtr="0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SONiC DASH Components </a:t>
            </a:r>
          </a:p>
          <a:p>
            <a:pPr algn="ctr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(100x Cloud Networking and Connection Management Performance over Software Only)</a:t>
            </a:r>
          </a:p>
        </p:txBody>
      </p:sp>
    </p:spTree>
    <p:extLst>
      <p:ext uri="{BB962C8B-B14F-4D97-AF65-F5344CB8AC3E}">
        <p14:creationId xmlns:p14="http://schemas.microsoft.com/office/powerpoint/2010/main" val="3191373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0BEA-6C18-9E90-D29F-D383AB31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3563"/>
            <a:ext cx="10515600" cy="930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Introducing Appliance/Switch - </a:t>
            </a:r>
            <a:r>
              <a:rPr lang="en-US" dirty="0">
                <a:solidFill>
                  <a:srgbClr val="C00000"/>
                </a:solidFill>
              </a:rPr>
              <a:t>Powered by DASH</a:t>
            </a:r>
            <a:br>
              <a:rPr lang="en-US" dirty="0"/>
            </a:br>
            <a:r>
              <a:rPr lang="en-US" dirty="0"/>
              <a:t>(10s of Millions of Connections/Sec!)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087D4E-0E54-A684-F796-9A03E8823249}"/>
              </a:ext>
            </a:extLst>
          </p:cNvPr>
          <p:cNvGrpSpPr/>
          <p:nvPr/>
        </p:nvGrpSpPr>
        <p:grpSpPr>
          <a:xfrm>
            <a:off x="4324554" y="2738019"/>
            <a:ext cx="1211550" cy="1101159"/>
            <a:chOff x="1881715" y="2346439"/>
            <a:chExt cx="1211550" cy="1101159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E008D68-9167-AC8F-98B5-AAF2D16BF727}"/>
                </a:ext>
              </a:extLst>
            </p:cNvPr>
            <p:cNvSpPr/>
            <p:nvPr/>
          </p:nvSpPr>
          <p:spPr>
            <a:xfrm flipH="1">
              <a:off x="2777676" y="2346439"/>
              <a:ext cx="315589" cy="315589"/>
            </a:xfrm>
            <a:prstGeom prst="arc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2A730B-0225-019D-BAAD-BF48C3966668}"/>
                </a:ext>
              </a:extLst>
            </p:cNvPr>
            <p:cNvCxnSpPr>
              <a:cxnSpLocks/>
            </p:cNvCxnSpPr>
            <p:nvPr/>
          </p:nvCxnSpPr>
          <p:spPr>
            <a:xfrm>
              <a:off x="2777676" y="2513330"/>
              <a:ext cx="0" cy="766456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D59FA25-C80E-1956-34C1-5FA2B50F8447}"/>
                </a:ext>
              </a:extLst>
            </p:cNvPr>
            <p:cNvSpPr/>
            <p:nvPr/>
          </p:nvSpPr>
          <p:spPr>
            <a:xfrm flipV="1">
              <a:off x="2462087" y="3132009"/>
              <a:ext cx="315589" cy="315589"/>
            </a:xfrm>
            <a:prstGeom prst="arc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A6BC95-AC02-B890-8DC1-A36963928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1715" y="3447598"/>
              <a:ext cx="729555" cy="0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D4E3CB-C9CD-4729-7887-73D1A8E20049}"/>
              </a:ext>
            </a:extLst>
          </p:cNvPr>
          <p:cNvGrpSpPr/>
          <p:nvPr/>
        </p:nvGrpSpPr>
        <p:grpSpPr>
          <a:xfrm flipV="1">
            <a:off x="4324554" y="4145391"/>
            <a:ext cx="1211550" cy="1101159"/>
            <a:chOff x="1881715" y="2346439"/>
            <a:chExt cx="1211550" cy="1101159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4B77AB80-B3EA-7F26-2CAE-59411B7FE3ED}"/>
                </a:ext>
              </a:extLst>
            </p:cNvPr>
            <p:cNvSpPr/>
            <p:nvPr/>
          </p:nvSpPr>
          <p:spPr>
            <a:xfrm flipH="1">
              <a:off x="2777676" y="2346439"/>
              <a:ext cx="315589" cy="315589"/>
            </a:xfrm>
            <a:prstGeom prst="arc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175DE3-D859-50E6-6C7F-92588BDC444C}"/>
                </a:ext>
              </a:extLst>
            </p:cNvPr>
            <p:cNvCxnSpPr>
              <a:cxnSpLocks/>
            </p:cNvCxnSpPr>
            <p:nvPr/>
          </p:nvCxnSpPr>
          <p:spPr>
            <a:xfrm>
              <a:off x="2777676" y="2513330"/>
              <a:ext cx="0" cy="766456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D8610AD-4DAE-1A62-84B5-0E1E64235645}"/>
                </a:ext>
              </a:extLst>
            </p:cNvPr>
            <p:cNvSpPr/>
            <p:nvPr/>
          </p:nvSpPr>
          <p:spPr>
            <a:xfrm flipV="1">
              <a:off x="2462087" y="3132009"/>
              <a:ext cx="315589" cy="315589"/>
            </a:xfrm>
            <a:prstGeom prst="arc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A5FF20A-4803-3E51-A4D8-DD9E039F2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1715" y="3447598"/>
              <a:ext cx="729555" cy="0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59800D-B8A4-49AE-59E6-4943F1B6379E}"/>
              </a:ext>
            </a:extLst>
          </p:cNvPr>
          <p:cNvGrpSpPr/>
          <p:nvPr/>
        </p:nvGrpSpPr>
        <p:grpSpPr>
          <a:xfrm>
            <a:off x="5385559" y="2738019"/>
            <a:ext cx="3119090" cy="2508531"/>
            <a:chOff x="2873042" y="2346439"/>
            <a:chExt cx="3188768" cy="250853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811B3-DB81-131A-5C0E-503B941211A3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42" y="2346439"/>
              <a:ext cx="3188768" cy="0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DFCBD02-BA14-0450-B320-8E3D40D550BE}"/>
                </a:ext>
              </a:extLst>
            </p:cNvPr>
            <p:cNvCxnSpPr>
              <a:cxnSpLocks/>
            </p:cNvCxnSpPr>
            <p:nvPr/>
          </p:nvCxnSpPr>
          <p:spPr>
            <a:xfrm>
              <a:off x="2873042" y="4854970"/>
              <a:ext cx="3188768" cy="0"/>
            </a:xfrm>
            <a:prstGeom prst="line">
              <a:avLst/>
            </a:prstGeom>
            <a:noFill/>
            <a:ln w="25400" cap="rnd" cmpd="sng" algn="ctr">
              <a:solidFill>
                <a:srgbClr val="737373"/>
              </a:solidFill>
              <a:prstDash val="solid"/>
              <a:headEnd type="none" w="lg" len="sm"/>
              <a:tailEnd type="none" w="lg" len="sm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445933-B93A-472E-5844-2A6A5CC0C9F3}"/>
              </a:ext>
            </a:extLst>
          </p:cNvPr>
          <p:cNvGrpSpPr/>
          <p:nvPr/>
        </p:nvGrpSpPr>
        <p:grpSpPr>
          <a:xfrm>
            <a:off x="5548871" y="1911814"/>
            <a:ext cx="959555" cy="1314283"/>
            <a:chOff x="2393263" y="1520234"/>
            <a:chExt cx="959555" cy="13142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2AF005-9517-E2CD-EC7F-C4987A766CE8}"/>
                </a:ext>
              </a:extLst>
            </p:cNvPr>
            <p:cNvSpPr txBox="1"/>
            <p:nvPr/>
          </p:nvSpPr>
          <p:spPr>
            <a:xfrm>
              <a:off x="2627800" y="1520234"/>
              <a:ext cx="55521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>
                  <a:latin typeface="+mj-lt"/>
                </a:rPr>
                <a:t>TOR </a:t>
              </a:r>
            </a:p>
          </p:txBody>
        </p:sp>
        <p:pic>
          <p:nvPicPr>
            <p:cNvPr id="57" name="Gateway Services" descr="Gateway Services">
              <a:extLst>
                <a:ext uri="{FF2B5EF4-FFF2-40B4-BE49-F238E27FC236}">
                  <a16:creationId xmlns:a16="http://schemas.microsoft.com/office/drawing/2014/main" id="{99B5A421-5028-D3E6-2C6F-FF362328E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3263" y="1858361"/>
              <a:ext cx="959555" cy="97615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01666-7D39-78A5-57C3-096586E567A7}"/>
              </a:ext>
            </a:extLst>
          </p:cNvPr>
          <p:cNvGrpSpPr/>
          <p:nvPr/>
        </p:nvGrpSpPr>
        <p:grpSpPr>
          <a:xfrm>
            <a:off x="5548871" y="4753191"/>
            <a:ext cx="959555" cy="1294225"/>
            <a:chOff x="2393263" y="1858361"/>
            <a:chExt cx="959555" cy="12942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75E32E-8480-7D16-F01E-E2444B21D072}"/>
                </a:ext>
              </a:extLst>
            </p:cNvPr>
            <p:cNvSpPr txBox="1"/>
            <p:nvPr/>
          </p:nvSpPr>
          <p:spPr>
            <a:xfrm>
              <a:off x="2627800" y="2844809"/>
              <a:ext cx="55521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>
                  <a:latin typeface="+mj-lt"/>
                </a:rPr>
                <a:t>TOR </a:t>
              </a:r>
            </a:p>
          </p:txBody>
        </p:sp>
        <p:pic>
          <p:nvPicPr>
            <p:cNvPr id="7" name="Gateway Services" descr="Gateway Services">
              <a:extLst>
                <a:ext uri="{FF2B5EF4-FFF2-40B4-BE49-F238E27FC236}">
                  <a16:creationId xmlns:a16="http://schemas.microsoft.com/office/drawing/2014/main" id="{EBC7E05A-7B9F-8255-1E49-FB1CB306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3263" y="1858361"/>
              <a:ext cx="959555" cy="976156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455D6CC-5F99-2BEB-674B-7BD7459531F3}"/>
              </a:ext>
            </a:extLst>
          </p:cNvPr>
          <p:cNvSpPr/>
          <p:nvPr/>
        </p:nvSpPr>
        <p:spPr>
          <a:xfrm>
            <a:off x="3393171" y="2775064"/>
            <a:ext cx="1465528" cy="1792604"/>
          </a:xfrm>
          <a:prstGeom prst="roundRect">
            <a:avLst>
              <a:gd name="adj" fmla="val 5094"/>
            </a:avLst>
          </a:prstGeom>
          <a:solidFill>
            <a:srgbClr val="866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16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SDN Appliance/ Smart Switch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A9019D-BCC2-9F1F-4430-905A2587AA6B}"/>
              </a:ext>
            </a:extLst>
          </p:cNvPr>
          <p:cNvSpPr/>
          <p:nvPr/>
        </p:nvSpPr>
        <p:spPr bwMode="auto">
          <a:xfrm>
            <a:off x="4428996" y="3658406"/>
            <a:ext cx="431649" cy="1110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1F453-E7D4-6B4E-A657-B2CCDBC5FE09}"/>
              </a:ext>
            </a:extLst>
          </p:cNvPr>
          <p:cNvSpPr/>
          <p:nvPr/>
        </p:nvSpPr>
        <p:spPr bwMode="auto">
          <a:xfrm>
            <a:off x="4428996" y="3801942"/>
            <a:ext cx="431649" cy="1110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5C861A-6F79-6AC6-E6A9-F547995D23EF}"/>
              </a:ext>
            </a:extLst>
          </p:cNvPr>
          <p:cNvSpPr/>
          <p:nvPr/>
        </p:nvSpPr>
        <p:spPr bwMode="auto">
          <a:xfrm>
            <a:off x="4428996" y="3945478"/>
            <a:ext cx="431649" cy="1110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77489-B25A-ADC8-93CC-DE2A9CBEEC33}"/>
              </a:ext>
            </a:extLst>
          </p:cNvPr>
          <p:cNvSpPr/>
          <p:nvPr/>
        </p:nvSpPr>
        <p:spPr bwMode="auto">
          <a:xfrm>
            <a:off x="4428996" y="4089014"/>
            <a:ext cx="431649" cy="1110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30DF64-A2B4-AAF2-2B39-D9955B485FF6}"/>
              </a:ext>
            </a:extLst>
          </p:cNvPr>
          <p:cNvSpPr/>
          <p:nvPr/>
        </p:nvSpPr>
        <p:spPr bwMode="auto">
          <a:xfrm>
            <a:off x="4428996" y="4232551"/>
            <a:ext cx="431649" cy="11104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227207-0C8B-697D-4D2C-799674296FE9}"/>
              </a:ext>
            </a:extLst>
          </p:cNvPr>
          <p:cNvSpPr txBox="1"/>
          <p:nvPr/>
        </p:nvSpPr>
        <p:spPr>
          <a:xfrm>
            <a:off x="4380388" y="4891679"/>
            <a:ext cx="5288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400"/>
              <a:t>DASH</a:t>
            </a:r>
          </a:p>
          <a:p>
            <a:r>
              <a:rPr lang="en-US" sz="1400" dirty="0"/>
              <a:t>DPUs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6B1B16E-66BE-66AC-6782-D21F61BD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36" y="4894793"/>
            <a:ext cx="400754" cy="4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1287B17-6B5F-EF22-10BA-1AA873167F8E}"/>
              </a:ext>
            </a:extLst>
          </p:cNvPr>
          <p:cNvSpPr/>
          <p:nvPr/>
        </p:nvSpPr>
        <p:spPr>
          <a:xfrm>
            <a:off x="6908372" y="2466342"/>
            <a:ext cx="1308073" cy="547605"/>
          </a:xfrm>
          <a:prstGeom prst="roundRect">
            <a:avLst>
              <a:gd name="adj" fmla="val 141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FPGA/ASIC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906F4F70-73B9-8655-1C7D-C4B928BBB36E}"/>
              </a:ext>
            </a:extLst>
          </p:cNvPr>
          <p:cNvSpPr/>
          <p:nvPr/>
        </p:nvSpPr>
        <p:spPr>
          <a:xfrm>
            <a:off x="6908372" y="4974873"/>
            <a:ext cx="1308073" cy="547605"/>
          </a:xfrm>
          <a:prstGeom prst="roundRect">
            <a:avLst>
              <a:gd name="adj" fmla="val 141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FPGA/ASIC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32853D-8653-F716-C169-AD5B73F10545}"/>
              </a:ext>
            </a:extLst>
          </p:cNvPr>
          <p:cNvSpPr txBox="1"/>
          <p:nvPr/>
        </p:nvSpPr>
        <p:spPr>
          <a:xfrm>
            <a:off x="3471901" y="1986478"/>
            <a:ext cx="13080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SDN policies evaluation 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DADF1769-D746-29B0-147D-487BD0DA8F14}"/>
              </a:ext>
            </a:extLst>
          </p:cNvPr>
          <p:cNvSpPr/>
          <p:nvPr/>
        </p:nvSpPr>
        <p:spPr bwMode="auto">
          <a:xfrm rot="16200000">
            <a:off x="4368901" y="4502573"/>
            <a:ext cx="560677" cy="228960"/>
          </a:xfrm>
          <a:prstGeom prst="rightArrow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4B73AF4-6849-89DE-ECB9-B3F4B473FC0A}"/>
              </a:ext>
            </a:extLst>
          </p:cNvPr>
          <p:cNvSpPr/>
          <p:nvPr/>
        </p:nvSpPr>
        <p:spPr bwMode="auto">
          <a:xfrm rot="5400000">
            <a:off x="3978516" y="2488750"/>
            <a:ext cx="294838" cy="228960"/>
          </a:xfrm>
          <a:prstGeom prst="rightArrow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B87A9B2-2F60-170D-4F32-732F60BDE139}"/>
              </a:ext>
            </a:extLst>
          </p:cNvPr>
          <p:cNvSpPr/>
          <p:nvPr/>
        </p:nvSpPr>
        <p:spPr>
          <a:xfrm>
            <a:off x="8517416" y="1699183"/>
            <a:ext cx="2971379" cy="2089416"/>
          </a:xfrm>
          <a:prstGeom prst="roundRect">
            <a:avLst>
              <a:gd name="adj" fmla="val 4112"/>
            </a:avLst>
          </a:prstGeom>
          <a:noFill/>
          <a:ln w="25400" cap="rnd" cmpd="sng" algn="ctr">
            <a:gradFill>
              <a:gsLst>
                <a:gs pos="0">
                  <a:srgbClr val="8DC8E8"/>
                </a:gs>
                <a:gs pos="100000">
                  <a:srgbClr val="CD98CF"/>
                </a:gs>
              </a:gsLst>
              <a:lin ang="2700000" scaled="0"/>
            </a:gradFill>
            <a:prstDash val="solid"/>
            <a:headEnd type="none" w="med" len="med"/>
            <a:tailEnd type="none" w="med" len="med"/>
          </a:ln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  <p:txBody>
          <a:bodyPr lIns="0" rIns="0" rtlCol="0" anchor="t"/>
          <a:lstStyle/>
          <a:p>
            <a:pPr algn="ctr"/>
            <a:endParaRPr lang="en-US" sz="1600" b="1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FC37AC-775E-FC80-EF22-FD2CB558318E}"/>
              </a:ext>
            </a:extLst>
          </p:cNvPr>
          <p:cNvGrpSpPr/>
          <p:nvPr/>
        </p:nvGrpSpPr>
        <p:grpSpPr>
          <a:xfrm>
            <a:off x="8773641" y="2015804"/>
            <a:ext cx="2458928" cy="547607"/>
            <a:chOff x="5497662" y="1516624"/>
            <a:chExt cx="2458928" cy="547607"/>
          </a:xfrm>
        </p:grpSpPr>
        <p:sp>
          <p:nvSpPr>
            <p:cNvPr id="27" name="Rounded Rectangle 12">
              <a:extLst>
                <a:ext uri="{FF2B5EF4-FFF2-40B4-BE49-F238E27FC236}">
                  <a16:creationId xmlns:a16="http://schemas.microsoft.com/office/drawing/2014/main" id="{B3E8614B-68F7-7F00-F198-3DCC24F29AA0}"/>
                </a:ext>
              </a:extLst>
            </p:cNvPr>
            <p:cNvSpPr/>
            <p:nvPr/>
          </p:nvSpPr>
          <p:spPr>
            <a:xfrm>
              <a:off x="5497662" y="1516624"/>
              <a:ext cx="2458928" cy="547607"/>
            </a:xfrm>
            <a:prstGeom prst="roundRect">
              <a:avLst>
                <a:gd name="adj" fmla="val 11607"/>
              </a:avLst>
            </a:prstGeom>
            <a:gradFill flip="none" rotWithShape="1">
              <a:gsLst>
                <a:gs pos="0">
                  <a:srgbClr val="8DC8E8"/>
                </a:gs>
                <a:gs pos="100000">
                  <a:srgbClr val="CD98C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635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endParaRPr lang="en-US" sz="1600" b="1">
                <a:solidFill>
                  <a:srgbClr val="2F2F2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5F0E08-CD02-553E-EFA0-C0FA76E004B6}"/>
                </a:ext>
              </a:extLst>
            </p:cNvPr>
            <p:cNvSpPr txBox="1"/>
            <p:nvPr/>
          </p:nvSpPr>
          <p:spPr>
            <a:xfrm>
              <a:off x="5582641" y="1621150"/>
              <a:ext cx="16714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+mj-lt"/>
                </a:rPr>
                <a:t>Hyper-V Switch</a:t>
              </a:r>
            </a:p>
          </p:txBody>
        </p:sp>
        <p:sp>
          <p:nvSpPr>
            <p:cNvPr id="33" name="Rounded Rectangle 11">
              <a:extLst>
                <a:ext uri="{FF2B5EF4-FFF2-40B4-BE49-F238E27FC236}">
                  <a16:creationId xmlns:a16="http://schemas.microsoft.com/office/drawing/2014/main" id="{E53BF7CE-8BEB-3D8E-3E38-58CF742D6A7B}"/>
                </a:ext>
              </a:extLst>
            </p:cNvPr>
            <p:cNvSpPr/>
            <p:nvPr/>
          </p:nvSpPr>
          <p:spPr>
            <a:xfrm>
              <a:off x="7254137" y="1625962"/>
              <a:ext cx="578603" cy="34096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dist="635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b="1">
                  <a:solidFill>
                    <a:srgbClr val="2F2F2F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VFP</a:t>
              </a:r>
            </a:p>
          </p:txBody>
        </p:sp>
      </p:grp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99C93462-CB89-0A62-1E12-A3EB30C9B31B}"/>
              </a:ext>
            </a:extLst>
          </p:cNvPr>
          <p:cNvSpPr/>
          <p:nvPr/>
        </p:nvSpPr>
        <p:spPr>
          <a:xfrm rot="16200000">
            <a:off x="9894829" y="1956552"/>
            <a:ext cx="216552" cy="1779484"/>
          </a:xfrm>
          <a:prstGeom prst="rightBracket">
            <a:avLst>
              <a:gd name="adj" fmla="val 0"/>
            </a:avLst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7DD19A-0623-9C3F-AC72-3BCC597592D4}"/>
              </a:ext>
            </a:extLst>
          </p:cNvPr>
          <p:cNvCxnSpPr>
            <a:cxnSpLocks/>
          </p:cNvCxnSpPr>
          <p:nvPr/>
        </p:nvCxnSpPr>
        <p:spPr>
          <a:xfrm flipV="1">
            <a:off x="10003105" y="2567526"/>
            <a:ext cx="0" cy="387044"/>
          </a:xfrm>
          <a:prstGeom prst="line">
            <a:avLst/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1EC8CB-1CF0-CBD6-ED06-C2630B188C97}"/>
              </a:ext>
            </a:extLst>
          </p:cNvPr>
          <p:cNvGrpSpPr/>
          <p:nvPr/>
        </p:nvGrpSpPr>
        <p:grpSpPr>
          <a:xfrm>
            <a:off x="8838892" y="2951232"/>
            <a:ext cx="2328426" cy="545016"/>
            <a:chOff x="5556886" y="2666432"/>
            <a:chExt cx="2328426" cy="545016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37BC58AD-AFEB-371F-34A5-70153E434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886" y="2666432"/>
              <a:ext cx="545018" cy="545016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4EC52BB7-392A-EA07-AF7F-EBDA32D31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48590" y="2666432"/>
              <a:ext cx="545018" cy="545016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976F584A-1C2C-4BC1-4978-175DDCAD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294" y="2666432"/>
              <a:ext cx="545018" cy="545016"/>
            </a:xfrm>
            <a:prstGeom prst="rect">
              <a:avLst/>
            </a:prstGeom>
          </p:spPr>
        </p:pic>
      </p:grpSp>
      <p:sp>
        <p:nvSpPr>
          <p:cNvPr id="55" name="Rounded Rectangle 15">
            <a:extLst>
              <a:ext uri="{FF2B5EF4-FFF2-40B4-BE49-F238E27FC236}">
                <a16:creationId xmlns:a16="http://schemas.microsoft.com/office/drawing/2014/main" id="{790C3420-8A7F-16D4-AD35-0E52A5484A95}"/>
              </a:ext>
            </a:extLst>
          </p:cNvPr>
          <p:cNvSpPr/>
          <p:nvPr/>
        </p:nvSpPr>
        <p:spPr>
          <a:xfrm>
            <a:off x="8517416" y="4202941"/>
            <a:ext cx="2971379" cy="2089416"/>
          </a:xfrm>
          <a:prstGeom prst="roundRect">
            <a:avLst>
              <a:gd name="adj" fmla="val 4112"/>
            </a:avLst>
          </a:prstGeom>
          <a:noFill/>
          <a:ln w="25400" cap="rnd" cmpd="sng" algn="ctr">
            <a:gradFill>
              <a:gsLst>
                <a:gs pos="0">
                  <a:srgbClr val="8DC8E8"/>
                </a:gs>
                <a:gs pos="100000">
                  <a:srgbClr val="CD98CF"/>
                </a:gs>
              </a:gsLst>
              <a:lin ang="2700000" scaled="0"/>
            </a:gradFill>
            <a:prstDash val="solid"/>
            <a:headEnd type="none" w="med" len="med"/>
            <a:tailEnd type="none" w="med" len="med"/>
          </a:ln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  <p:txBody>
          <a:bodyPr lIns="0" rIns="0" rtlCol="0" anchor="t"/>
          <a:lstStyle/>
          <a:p>
            <a:pPr algn="ctr"/>
            <a:endParaRPr lang="en-US" sz="1600" b="1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7751E4-7F49-F2AF-D33F-30AC665FC5C7}"/>
              </a:ext>
            </a:extLst>
          </p:cNvPr>
          <p:cNvGrpSpPr/>
          <p:nvPr/>
        </p:nvGrpSpPr>
        <p:grpSpPr>
          <a:xfrm>
            <a:off x="8773641" y="4519562"/>
            <a:ext cx="2458928" cy="547607"/>
            <a:chOff x="5497662" y="1516624"/>
            <a:chExt cx="2458928" cy="547607"/>
          </a:xfrm>
        </p:grpSpPr>
        <p:sp>
          <p:nvSpPr>
            <p:cNvPr id="59" name="Rounded Rectangle 17">
              <a:extLst>
                <a:ext uri="{FF2B5EF4-FFF2-40B4-BE49-F238E27FC236}">
                  <a16:creationId xmlns:a16="http://schemas.microsoft.com/office/drawing/2014/main" id="{DEFA9798-598F-6FF4-99C1-77A839F580FA}"/>
                </a:ext>
              </a:extLst>
            </p:cNvPr>
            <p:cNvSpPr/>
            <p:nvPr/>
          </p:nvSpPr>
          <p:spPr>
            <a:xfrm>
              <a:off x="5497662" y="1516624"/>
              <a:ext cx="2458928" cy="547607"/>
            </a:xfrm>
            <a:prstGeom prst="roundRect">
              <a:avLst>
                <a:gd name="adj" fmla="val 11607"/>
              </a:avLst>
            </a:prstGeom>
            <a:gradFill flip="none" rotWithShape="1">
              <a:gsLst>
                <a:gs pos="0">
                  <a:srgbClr val="8DC8E8"/>
                </a:gs>
                <a:gs pos="100000">
                  <a:srgbClr val="CD98C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635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endParaRPr lang="en-US" sz="1600" b="1">
                <a:solidFill>
                  <a:srgbClr val="2F2F2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EC36EC-7E2C-B911-3F1F-65CCAFCC78AB}"/>
                </a:ext>
              </a:extLst>
            </p:cNvPr>
            <p:cNvSpPr txBox="1"/>
            <p:nvPr/>
          </p:nvSpPr>
          <p:spPr>
            <a:xfrm>
              <a:off x="5582641" y="1621150"/>
              <a:ext cx="16714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+mj-lt"/>
                </a:rPr>
                <a:t>Hyper-V Switch</a:t>
              </a:r>
            </a:p>
          </p:txBody>
        </p:sp>
        <p:sp>
          <p:nvSpPr>
            <p:cNvPr id="61" name="Rounded Rectangle 24">
              <a:extLst>
                <a:ext uri="{FF2B5EF4-FFF2-40B4-BE49-F238E27FC236}">
                  <a16:creationId xmlns:a16="http://schemas.microsoft.com/office/drawing/2014/main" id="{B49F91A1-A739-DC9D-6B21-D5E7FCD0CDD7}"/>
                </a:ext>
              </a:extLst>
            </p:cNvPr>
            <p:cNvSpPr/>
            <p:nvPr/>
          </p:nvSpPr>
          <p:spPr>
            <a:xfrm>
              <a:off x="7254137" y="1625962"/>
              <a:ext cx="578603" cy="34096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dist="635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/>
              <a:r>
                <a:rPr lang="en-US" sz="1600" b="1">
                  <a:solidFill>
                    <a:srgbClr val="2F2F2F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VFP</a:t>
              </a:r>
            </a:p>
          </p:txBody>
        </p:sp>
      </p:grpSp>
      <p:sp>
        <p:nvSpPr>
          <p:cNvPr id="62" name="Right Bracket 61">
            <a:extLst>
              <a:ext uri="{FF2B5EF4-FFF2-40B4-BE49-F238E27FC236}">
                <a16:creationId xmlns:a16="http://schemas.microsoft.com/office/drawing/2014/main" id="{03B979E4-DB64-DFFC-5ED2-3DA1C5CD8D1E}"/>
              </a:ext>
            </a:extLst>
          </p:cNvPr>
          <p:cNvSpPr/>
          <p:nvPr/>
        </p:nvSpPr>
        <p:spPr>
          <a:xfrm rot="16200000">
            <a:off x="9894829" y="4460310"/>
            <a:ext cx="216552" cy="1779484"/>
          </a:xfrm>
          <a:prstGeom prst="rightBracket">
            <a:avLst>
              <a:gd name="adj" fmla="val 0"/>
            </a:avLst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4643A86-7426-91E2-D5D3-981BB78FF1E7}"/>
              </a:ext>
            </a:extLst>
          </p:cNvPr>
          <p:cNvCxnSpPr>
            <a:cxnSpLocks/>
          </p:cNvCxnSpPr>
          <p:nvPr/>
        </p:nvCxnSpPr>
        <p:spPr>
          <a:xfrm flipV="1">
            <a:off x="10003105" y="5071284"/>
            <a:ext cx="0" cy="387044"/>
          </a:xfrm>
          <a:prstGeom prst="line">
            <a:avLst/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188269-2FFD-15FA-E5E3-33E597332034}"/>
              </a:ext>
            </a:extLst>
          </p:cNvPr>
          <p:cNvGrpSpPr/>
          <p:nvPr/>
        </p:nvGrpSpPr>
        <p:grpSpPr>
          <a:xfrm>
            <a:off x="8838892" y="5454990"/>
            <a:ext cx="2328426" cy="545016"/>
            <a:chOff x="5556886" y="2666432"/>
            <a:chExt cx="2328426" cy="545016"/>
          </a:xfrm>
        </p:grpSpPr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E05128C4-FAD2-DB34-92E9-1E60BF69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886" y="2666432"/>
              <a:ext cx="545018" cy="545016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4D430FB-1FC9-63BF-C074-58ABA18A9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48590" y="2666432"/>
              <a:ext cx="545018" cy="545016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C991613D-3719-1B83-9DF3-6AE1E9843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294" y="2666432"/>
              <a:ext cx="545018" cy="545016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BBFE327-A3AB-217A-3D63-6885F0F26CEE}"/>
              </a:ext>
            </a:extLst>
          </p:cNvPr>
          <p:cNvSpPr txBox="1"/>
          <p:nvPr/>
        </p:nvSpPr>
        <p:spPr>
          <a:xfrm>
            <a:off x="600594" y="2471938"/>
            <a:ext cx="20876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Offload SDN policies evaluation to disaggregated </a:t>
            </a:r>
            <a:r>
              <a:rPr lang="en-US" dirty="0"/>
              <a:t>switch/</a:t>
            </a:r>
            <a:r>
              <a:rPr lang="en-US"/>
              <a:t>appliance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FA747B-9DE9-21D6-DDB6-3065F453AE01}"/>
              </a:ext>
            </a:extLst>
          </p:cNvPr>
          <p:cNvSpPr txBox="1"/>
          <p:nvPr/>
        </p:nvSpPr>
        <p:spPr>
          <a:xfrm>
            <a:off x="600593" y="4020428"/>
            <a:ext cx="19140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Lower power, lower latency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E7ABB5-465A-020A-B0F3-97AE7BA81F8D}"/>
              </a:ext>
            </a:extLst>
          </p:cNvPr>
          <p:cNvSpPr txBox="1"/>
          <p:nvPr/>
        </p:nvSpPr>
        <p:spPr>
          <a:xfrm>
            <a:off x="600593" y="5014922"/>
            <a:ext cx="22948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Higher throughput and IO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7EE69C-9E07-69CA-0C9B-8B9FBA6C2E4C}"/>
              </a:ext>
            </a:extLst>
          </p:cNvPr>
          <p:cNvCxnSpPr>
            <a:cxnSpLocks/>
          </p:cNvCxnSpPr>
          <p:nvPr/>
        </p:nvCxnSpPr>
        <p:spPr>
          <a:xfrm>
            <a:off x="616829" y="3800181"/>
            <a:ext cx="2160000" cy="0"/>
          </a:xfrm>
          <a:prstGeom prst="line">
            <a:avLst/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3C6315-07B1-C291-7DE5-1736B1F28361}"/>
              </a:ext>
            </a:extLst>
          </p:cNvPr>
          <p:cNvCxnSpPr>
            <a:cxnSpLocks/>
          </p:cNvCxnSpPr>
          <p:nvPr/>
        </p:nvCxnSpPr>
        <p:spPr>
          <a:xfrm>
            <a:off x="600593" y="4794673"/>
            <a:ext cx="2160000" cy="0"/>
          </a:xfrm>
          <a:prstGeom prst="line">
            <a:avLst/>
          </a:prstGeom>
          <a:ln w="12700" cap="rnd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849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2057 0.00047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2057 0.00047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2057 0.00047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2" grpId="0"/>
      <p:bldP spid="72" grpId="1"/>
      <p:bldP spid="73" grpId="0"/>
      <p:bldP spid="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1EFF28-3C2C-42D0-B59E-4FC498D111E6}"/>
              </a:ext>
            </a:extLst>
          </p:cNvPr>
          <p:cNvSpPr txBox="1">
            <a:spLocks/>
          </p:cNvSpPr>
          <p:nvPr/>
        </p:nvSpPr>
        <p:spPr>
          <a:xfrm>
            <a:off x="574997" y="18183"/>
            <a:ext cx="11582400" cy="7715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Tx/>
              <a:buNone/>
              <a:defRPr sz="917" kern="1200" spc="-8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23854" indent="-285739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61970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00085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latin typeface="Segoe U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C6A02B-499C-47B5-A1B7-3334DE97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6" y="235314"/>
            <a:ext cx="10515600" cy="623691"/>
          </a:xfrm>
        </p:spPr>
        <p:txBody>
          <a:bodyPr>
            <a:noAutofit/>
          </a:bodyPr>
          <a:lstStyle/>
          <a:p>
            <a:r>
              <a:rPr lang="en-US" sz="3000" kern="0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</a:rPr>
              <a:t>DASH (Disaggregates Cloud Networking from the Host)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7AAB4-C644-4D66-9112-B07238DC811F}"/>
              </a:ext>
            </a:extLst>
          </p:cNvPr>
          <p:cNvGrpSpPr/>
          <p:nvPr/>
        </p:nvGrpSpPr>
        <p:grpSpPr>
          <a:xfrm>
            <a:off x="71962" y="1806666"/>
            <a:ext cx="10270501" cy="4514668"/>
            <a:chOff x="-331296" y="1120588"/>
            <a:chExt cx="11988133" cy="4976870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188C5738-C7E1-45F6-8CA6-6EA61402587E}"/>
                </a:ext>
              </a:extLst>
            </p:cNvPr>
            <p:cNvSpPr txBox="1">
              <a:spLocks/>
            </p:cNvSpPr>
            <p:nvPr/>
          </p:nvSpPr>
          <p:spPr>
            <a:xfrm>
              <a:off x="1354118" y="1952969"/>
              <a:ext cx="9514113" cy="414448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38115" indent="-238115" algn="l" defTabSz="761970" rtl="0" eaLnBrk="1" latinLnBrk="0" hangingPunct="1">
                <a:lnSpc>
                  <a:spcPct val="90000"/>
                </a:lnSpc>
                <a:spcBef>
                  <a:spcPts val="833"/>
                </a:spcBef>
                <a:buFont typeface="Arial" panose="020B0604020202020204" pitchFamily="34" charset="0"/>
                <a:buChar char="•"/>
                <a:defRPr sz="2333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523854" indent="-285739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761970" indent="-238115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667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1000085" indent="-238115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1714431" indent="-190492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95416" indent="-190492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6401" indent="-190492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7386" indent="-190492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8370" indent="-190492" algn="l" defTabSz="761970" rtl="0" eaLnBrk="1" latinLnBrk="0" hangingPunct="1">
                <a:lnSpc>
                  <a:spcPct val="90000"/>
                </a:lnSpc>
                <a:spcBef>
                  <a:spcPts val="417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/>
              <a:endParaRPr lang="en-US"/>
            </a:p>
            <a:p>
              <a:pPr marL="457200" indent="-457200"/>
              <a:endParaRPr lang="en-US"/>
            </a:p>
            <a:p>
              <a:pPr marL="457200" indent="-457200"/>
              <a:endParaRPr lang="en-US"/>
            </a:p>
            <a:p>
              <a:pPr marL="457200" indent="-457200"/>
              <a:endParaRPr lang="en-US"/>
            </a:p>
            <a:p>
              <a:pPr lvl="1" indent="0">
                <a:buFont typeface="Arial" panose="020B0604020202020204" pitchFamily="34" charset="0"/>
                <a:buNone/>
              </a:pPr>
              <a:endParaRPr lang="en-US"/>
            </a:p>
            <a:p>
              <a:endParaRPr lang="en-US"/>
            </a:p>
            <a:p>
              <a:pPr marL="457200" indent="-457200"/>
              <a:endParaRPr lang="en-US"/>
            </a:p>
            <a:p>
              <a:pPr marL="1143000" lvl="1" indent="-457200"/>
              <a:endParaRPr lang="en-US"/>
            </a:p>
            <a:p>
              <a:pPr marL="457200" indent="-457200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D602B6-D48D-4936-B164-745F1CFDC65F}"/>
                </a:ext>
              </a:extLst>
            </p:cNvPr>
            <p:cNvSpPr/>
            <p:nvPr/>
          </p:nvSpPr>
          <p:spPr>
            <a:xfrm>
              <a:off x="4216189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T2-1-1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592D68-CFC2-43C6-96B3-61DD944E436A}"/>
                </a:ext>
              </a:extLst>
            </p:cNvPr>
            <p:cNvSpPr/>
            <p:nvPr/>
          </p:nvSpPr>
          <p:spPr>
            <a:xfrm>
              <a:off x="4888441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T2-1-2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462AA4-51AD-4C86-B437-91C534A57C0C}"/>
                </a:ext>
              </a:extLst>
            </p:cNvPr>
            <p:cNvCxnSpPr>
              <a:stCxn id="35" idx="0"/>
              <a:endCxn id="14" idx="2"/>
            </p:cNvCxnSpPr>
            <p:nvPr/>
          </p:nvCxnSpPr>
          <p:spPr>
            <a:xfrm flipV="1">
              <a:off x="2629967" y="2729243"/>
              <a:ext cx="1825434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550E52-5DCB-41F8-8CFA-2FDA453FA3AD}"/>
                </a:ext>
              </a:extLst>
            </p:cNvPr>
            <p:cNvCxnSpPr>
              <a:stCxn id="35" idx="0"/>
              <a:endCxn id="15" idx="2"/>
            </p:cNvCxnSpPr>
            <p:nvPr/>
          </p:nvCxnSpPr>
          <p:spPr>
            <a:xfrm flipV="1">
              <a:off x="2629967" y="2729243"/>
              <a:ext cx="2497686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B17468-4263-408F-AA41-9EC4FF3116DB}"/>
                </a:ext>
              </a:extLst>
            </p:cNvPr>
            <p:cNvCxnSpPr>
              <a:stCxn id="36" idx="0"/>
              <a:endCxn id="32" idx="2"/>
            </p:cNvCxnSpPr>
            <p:nvPr/>
          </p:nvCxnSpPr>
          <p:spPr>
            <a:xfrm flipV="1">
              <a:off x="4479484" y="2729243"/>
              <a:ext cx="4121179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995951-EE44-47AB-A7F9-30865D2EE47F}"/>
                </a:ext>
              </a:extLst>
            </p:cNvPr>
            <p:cNvCxnSpPr>
              <a:stCxn id="36" idx="0"/>
              <a:endCxn id="31" idx="2"/>
            </p:cNvCxnSpPr>
            <p:nvPr/>
          </p:nvCxnSpPr>
          <p:spPr>
            <a:xfrm flipV="1">
              <a:off x="4479484" y="2729243"/>
              <a:ext cx="3448926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AF2D16-07CB-467E-950D-8C014B18DAE3}"/>
                </a:ext>
              </a:extLst>
            </p:cNvPr>
            <p:cNvCxnSpPr>
              <a:stCxn id="37" idx="0"/>
              <a:endCxn id="31" idx="2"/>
            </p:cNvCxnSpPr>
            <p:nvPr/>
          </p:nvCxnSpPr>
          <p:spPr>
            <a:xfrm flipV="1">
              <a:off x="3976409" y="2729243"/>
              <a:ext cx="3952001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C74BA9-8BD6-4D13-8DD0-443CB0B613AD}"/>
                </a:ext>
              </a:extLst>
            </p:cNvPr>
            <p:cNvCxnSpPr>
              <a:stCxn id="37" idx="0"/>
              <a:endCxn id="32" idx="2"/>
            </p:cNvCxnSpPr>
            <p:nvPr/>
          </p:nvCxnSpPr>
          <p:spPr>
            <a:xfrm flipV="1">
              <a:off x="3976409" y="2729243"/>
              <a:ext cx="4624254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634BB6-CA48-4BD0-84FF-B75A25254CDB}"/>
                </a:ext>
              </a:extLst>
            </p:cNvPr>
            <p:cNvSpPr/>
            <p:nvPr/>
          </p:nvSpPr>
          <p:spPr>
            <a:xfrm>
              <a:off x="6232948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T2-1-8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B74EDC0-DAE4-4609-BB32-9FA909A90071}"/>
                </a:ext>
              </a:extLst>
            </p:cNvPr>
            <p:cNvCxnSpPr>
              <a:stCxn id="35" idx="0"/>
              <a:endCxn id="22" idx="2"/>
            </p:cNvCxnSpPr>
            <p:nvPr/>
          </p:nvCxnSpPr>
          <p:spPr>
            <a:xfrm flipV="1">
              <a:off x="2629967" y="2729243"/>
              <a:ext cx="3842193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B4CBA0-1D29-4589-9A71-EF3F49E81A7D}"/>
                </a:ext>
              </a:extLst>
            </p:cNvPr>
            <p:cNvCxnSpPr>
              <a:stCxn id="36" idx="0"/>
              <a:endCxn id="33" idx="2"/>
            </p:cNvCxnSpPr>
            <p:nvPr/>
          </p:nvCxnSpPr>
          <p:spPr>
            <a:xfrm flipV="1">
              <a:off x="4479484" y="2729243"/>
              <a:ext cx="5465685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D5F6098-23BC-4D23-B24E-87FA18BF4F7C}"/>
                </a:ext>
              </a:extLst>
            </p:cNvPr>
            <p:cNvCxnSpPr>
              <a:stCxn id="37" idx="0"/>
              <a:endCxn id="33" idx="2"/>
            </p:cNvCxnSpPr>
            <p:nvPr/>
          </p:nvCxnSpPr>
          <p:spPr>
            <a:xfrm flipV="1">
              <a:off x="3976409" y="2729243"/>
              <a:ext cx="5968760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0E8786-C633-4877-9E9A-AF6CF674E4CC}"/>
                </a:ext>
              </a:extLst>
            </p:cNvPr>
            <p:cNvSpPr/>
            <p:nvPr/>
          </p:nvSpPr>
          <p:spPr>
            <a:xfrm>
              <a:off x="5977489" y="1120588"/>
              <a:ext cx="392312" cy="350046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T3-1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B67B3-A304-4091-A644-FECA836D3ECE}"/>
                </a:ext>
              </a:extLst>
            </p:cNvPr>
            <p:cNvSpPr/>
            <p:nvPr/>
          </p:nvSpPr>
          <p:spPr>
            <a:xfrm>
              <a:off x="6649741" y="1120588"/>
              <a:ext cx="392312" cy="350046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T3-2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90587B-86A7-47A7-9909-9AE36F289B20}"/>
                </a:ext>
              </a:extLst>
            </p:cNvPr>
            <p:cNvSpPr/>
            <p:nvPr/>
          </p:nvSpPr>
          <p:spPr>
            <a:xfrm>
              <a:off x="7321994" y="1120588"/>
              <a:ext cx="392312" cy="350046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T3-3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84526C-379F-45A1-94E8-B83A180C37E4}"/>
                </a:ext>
              </a:extLst>
            </p:cNvPr>
            <p:cNvSpPr/>
            <p:nvPr/>
          </p:nvSpPr>
          <p:spPr>
            <a:xfrm>
              <a:off x="7994248" y="1120588"/>
              <a:ext cx="392312" cy="350046"/>
            </a:xfrm>
            <a:prstGeom prst="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T3-4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FA99E4-9BA1-4913-A760-C2B179568A1E}"/>
                </a:ext>
              </a:extLst>
            </p:cNvPr>
            <p:cNvSpPr txBox="1"/>
            <p:nvPr/>
          </p:nvSpPr>
          <p:spPr>
            <a:xfrm>
              <a:off x="491382" y="3783546"/>
              <a:ext cx="1676870" cy="407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Tier 1 –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MoR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E58B63-D7FD-4615-A86A-9AA312A42A84}"/>
                </a:ext>
              </a:extLst>
            </p:cNvPr>
            <p:cNvSpPr/>
            <p:nvPr/>
          </p:nvSpPr>
          <p:spPr>
            <a:xfrm>
              <a:off x="7689198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T2-4-1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D3FA39-B35F-4D09-8730-5C1F8A1F66B3}"/>
                </a:ext>
              </a:extLst>
            </p:cNvPr>
            <p:cNvSpPr/>
            <p:nvPr/>
          </p:nvSpPr>
          <p:spPr>
            <a:xfrm>
              <a:off x="8361451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T2-4-2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BD7650-1179-4E9A-B248-7A0A7A14F785}"/>
                </a:ext>
              </a:extLst>
            </p:cNvPr>
            <p:cNvSpPr/>
            <p:nvPr/>
          </p:nvSpPr>
          <p:spPr>
            <a:xfrm>
              <a:off x="9705957" y="2379197"/>
              <a:ext cx="478423" cy="3500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T2-4-4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E5EA13-98FB-48C9-9257-92570D9DB2B2}"/>
                </a:ext>
              </a:extLst>
            </p:cNvPr>
            <p:cNvSpPr txBox="1"/>
            <p:nvPr/>
          </p:nvSpPr>
          <p:spPr>
            <a:xfrm>
              <a:off x="2175748" y="2323306"/>
              <a:ext cx="1467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Tier 2 - Spine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4C2587-AA1E-4021-A834-1C271287629A}"/>
                </a:ext>
              </a:extLst>
            </p:cNvPr>
            <p:cNvSpPr/>
            <p:nvPr/>
          </p:nvSpPr>
          <p:spPr>
            <a:xfrm>
              <a:off x="2403921" y="3792973"/>
              <a:ext cx="452091" cy="331622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7537F8-E265-40FE-BF6A-666C8CFA8A3B}"/>
                </a:ext>
              </a:extLst>
            </p:cNvPr>
            <p:cNvSpPr/>
            <p:nvPr/>
          </p:nvSpPr>
          <p:spPr>
            <a:xfrm>
              <a:off x="4253438" y="3792973"/>
              <a:ext cx="452091" cy="331622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F691-6B90-4980-8B71-AC974FB40B92}"/>
                </a:ext>
              </a:extLst>
            </p:cNvPr>
            <p:cNvSpPr/>
            <p:nvPr/>
          </p:nvSpPr>
          <p:spPr>
            <a:xfrm>
              <a:off x="3750363" y="3792973"/>
              <a:ext cx="452091" cy="331622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83782E-517A-48D2-BFBF-1942FFCD439D}"/>
                </a:ext>
              </a:extLst>
            </p:cNvPr>
            <p:cNvSpPr txBox="1"/>
            <p:nvPr/>
          </p:nvSpPr>
          <p:spPr>
            <a:xfrm>
              <a:off x="3366787" y="3537933"/>
              <a:ext cx="427141" cy="669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AC5170-066B-4249-96B2-B6E5BB61B4FA}"/>
                </a:ext>
              </a:extLst>
            </p:cNvPr>
            <p:cNvSpPr/>
            <p:nvPr/>
          </p:nvSpPr>
          <p:spPr>
            <a:xfrm>
              <a:off x="2937818" y="3792973"/>
              <a:ext cx="452091" cy="331622"/>
            </a:xfrm>
            <a:prstGeom prst="rect">
              <a:avLst/>
            </a:prstGeom>
            <a:solidFill>
              <a:schemeClr val="accent4">
                <a:satMod val="103000"/>
                <a:lumMod val="102000"/>
                <a:tint val="94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T1-2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099C87-AF84-484D-9803-44CECC704AD2}"/>
                </a:ext>
              </a:extLst>
            </p:cNvPr>
            <p:cNvCxnSpPr>
              <a:stCxn id="39" idx="0"/>
              <a:endCxn id="22" idx="2"/>
            </p:cNvCxnSpPr>
            <p:nvPr/>
          </p:nvCxnSpPr>
          <p:spPr>
            <a:xfrm flipV="1">
              <a:off x="3163864" y="2729243"/>
              <a:ext cx="3308296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F94A0D-1F47-443C-A93B-F5C3E3A3C938}"/>
                </a:ext>
              </a:extLst>
            </p:cNvPr>
            <p:cNvCxnSpPr>
              <a:stCxn id="39" idx="0"/>
              <a:endCxn id="15" idx="2"/>
            </p:cNvCxnSpPr>
            <p:nvPr/>
          </p:nvCxnSpPr>
          <p:spPr>
            <a:xfrm flipV="1">
              <a:off x="3163864" y="2729243"/>
              <a:ext cx="1963789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121646-19D0-4218-AA9F-3A4729B43490}"/>
                </a:ext>
              </a:extLst>
            </p:cNvPr>
            <p:cNvCxnSpPr>
              <a:stCxn id="39" idx="0"/>
              <a:endCxn id="14" idx="2"/>
            </p:cNvCxnSpPr>
            <p:nvPr/>
          </p:nvCxnSpPr>
          <p:spPr>
            <a:xfrm flipV="1">
              <a:off x="3163864" y="2729243"/>
              <a:ext cx="1291537" cy="1063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6B4C4E-4867-45B1-870A-7DAD1FCC727E}"/>
                </a:ext>
              </a:extLst>
            </p:cNvPr>
            <p:cNvSpPr txBox="1"/>
            <p:nvPr/>
          </p:nvSpPr>
          <p:spPr>
            <a:xfrm>
              <a:off x="5603669" y="2099516"/>
              <a:ext cx="427141" cy="669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2BC887-87EC-4655-8AED-B8C1B55E5C8B}"/>
                </a:ext>
              </a:extLst>
            </p:cNvPr>
            <p:cNvSpPr txBox="1"/>
            <p:nvPr/>
          </p:nvSpPr>
          <p:spPr>
            <a:xfrm>
              <a:off x="9047697" y="2122788"/>
              <a:ext cx="427141" cy="669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5" name="Rounded Rectangle 107">
              <a:extLst>
                <a:ext uri="{FF2B5EF4-FFF2-40B4-BE49-F238E27FC236}">
                  <a16:creationId xmlns:a16="http://schemas.microsoft.com/office/drawing/2014/main" id="{D7420EC0-15CE-42D9-A3BB-9C94C0E5F6FB}"/>
                </a:ext>
              </a:extLst>
            </p:cNvPr>
            <p:cNvSpPr/>
            <p:nvPr/>
          </p:nvSpPr>
          <p:spPr>
            <a:xfrm>
              <a:off x="4121770" y="2233327"/>
              <a:ext cx="2685049" cy="64663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46" name="Rounded Rectangle 108">
              <a:extLst>
                <a:ext uri="{FF2B5EF4-FFF2-40B4-BE49-F238E27FC236}">
                  <a16:creationId xmlns:a16="http://schemas.microsoft.com/office/drawing/2014/main" id="{706BD575-E3DE-4863-9880-B37785B48F01}"/>
                </a:ext>
              </a:extLst>
            </p:cNvPr>
            <p:cNvSpPr/>
            <p:nvPr/>
          </p:nvSpPr>
          <p:spPr>
            <a:xfrm>
              <a:off x="7585880" y="2253577"/>
              <a:ext cx="2685049" cy="64663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2FB6D75-4541-431F-9199-A4BBABAC1988}"/>
                </a:ext>
              </a:extLst>
            </p:cNvPr>
            <p:cNvCxnSpPr>
              <a:endCxn id="33" idx="2"/>
            </p:cNvCxnSpPr>
            <p:nvPr/>
          </p:nvCxnSpPr>
          <p:spPr>
            <a:xfrm flipV="1">
              <a:off x="8182186" y="2729245"/>
              <a:ext cx="1762983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4FFCDC9-086A-4D07-9C2A-68551F5233F1}"/>
                </a:ext>
              </a:extLst>
            </p:cNvPr>
            <p:cNvCxnSpPr>
              <a:endCxn id="32" idx="2"/>
            </p:cNvCxnSpPr>
            <p:nvPr/>
          </p:nvCxnSpPr>
          <p:spPr>
            <a:xfrm flipV="1">
              <a:off x="8182185" y="2729245"/>
              <a:ext cx="418477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1D6B6D-251C-4B72-8DA9-61A5BDE60AAD}"/>
                </a:ext>
              </a:extLst>
            </p:cNvPr>
            <p:cNvCxnSpPr>
              <a:endCxn id="31" idx="2"/>
            </p:cNvCxnSpPr>
            <p:nvPr/>
          </p:nvCxnSpPr>
          <p:spPr>
            <a:xfrm flipH="1" flipV="1">
              <a:off x="7928411" y="2729245"/>
              <a:ext cx="253776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7649E4-8967-40D9-8FEF-CBC49A814320}"/>
                </a:ext>
              </a:extLst>
            </p:cNvPr>
            <p:cNvCxnSpPr>
              <a:endCxn id="31" idx="2"/>
            </p:cNvCxnSpPr>
            <p:nvPr/>
          </p:nvCxnSpPr>
          <p:spPr>
            <a:xfrm flipV="1">
              <a:off x="7648289" y="2729245"/>
              <a:ext cx="280121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D0153D-CAB8-4481-8A86-31468F55EFFC}"/>
                </a:ext>
              </a:extLst>
            </p:cNvPr>
            <p:cNvCxnSpPr>
              <a:endCxn id="32" idx="2"/>
            </p:cNvCxnSpPr>
            <p:nvPr/>
          </p:nvCxnSpPr>
          <p:spPr>
            <a:xfrm flipV="1">
              <a:off x="7648288" y="2729245"/>
              <a:ext cx="952374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A4013D2-D63F-42CA-A7EE-8BFB1CA20932}"/>
                </a:ext>
              </a:extLst>
            </p:cNvPr>
            <p:cNvCxnSpPr>
              <a:endCxn id="33" idx="2"/>
            </p:cNvCxnSpPr>
            <p:nvPr/>
          </p:nvCxnSpPr>
          <p:spPr>
            <a:xfrm flipV="1">
              <a:off x="7648289" y="2729245"/>
              <a:ext cx="2296881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B26068-6AEC-4E71-81ED-F0DB7A0FEC42}"/>
                </a:ext>
              </a:extLst>
            </p:cNvPr>
            <p:cNvCxnSpPr>
              <a:endCxn id="22" idx="2"/>
            </p:cNvCxnSpPr>
            <p:nvPr/>
          </p:nvCxnSpPr>
          <p:spPr>
            <a:xfrm flipH="1" flipV="1">
              <a:off x="6472161" y="2729245"/>
              <a:ext cx="297782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A3791B-A578-4A7D-BCCE-489BF8D20A18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127653" y="2729245"/>
              <a:ext cx="1642288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DEB7FEA-A3A1-44CC-ABC0-522C4415AF5D}"/>
                </a:ext>
              </a:extLst>
            </p:cNvPr>
            <p:cNvCxnSpPr>
              <a:endCxn id="14" idx="2"/>
            </p:cNvCxnSpPr>
            <p:nvPr/>
          </p:nvCxnSpPr>
          <p:spPr>
            <a:xfrm flipH="1" flipV="1">
              <a:off x="4455401" y="2729245"/>
              <a:ext cx="2314541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26E82E9-0097-4F78-8438-86AB17BCE9DA}"/>
                </a:ext>
              </a:extLst>
            </p:cNvPr>
            <p:cNvCxnSpPr>
              <a:endCxn id="14" idx="2"/>
            </p:cNvCxnSpPr>
            <p:nvPr/>
          </p:nvCxnSpPr>
          <p:spPr>
            <a:xfrm flipH="1" flipV="1">
              <a:off x="4455401" y="2729245"/>
              <a:ext cx="1780644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26B251-1F51-4A73-B87E-5B23FFB147B1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127653" y="2729245"/>
              <a:ext cx="1108391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F291C69-2BB1-4DC4-A9E8-6D9302AB81DA}"/>
                </a:ext>
              </a:extLst>
            </p:cNvPr>
            <p:cNvCxnSpPr>
              <a:endCxn id="22" idx="2"/>
            </p:cNvCxnSpPr>
            <p:nvPr/>
          </p:nvCxnSpPr>
          <p:spPr>
            <a:xfrm flipV="1">
              <a:off x="6236045" y="2729245"/>
              <a:ext cx="236115" cy="102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63068EE-BB51-4249-893A-E96DE2E23CDA}"/>
                </a:ext>
              </a:extLst>
            </p:cNvPr>
            <p:cNvCxnSpPr>
              <a:stCxn id="14" idx="0"/>
              <a:endCxn id="26" idx="2"/>
            </p:cNvCxnSpPr>
            <p:nvPr/>
          </p:nvCxnSpPr>
          <p:spPr>
            <a:xfrm flipV="1">
              <a:off x="4455400" y="1470633"/>
              <a:ext cx="1718244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B5A7581-9827-4B40-B901-5B83C0BE0D72}"/>
                </a:ext>
              </a:extLst>
            </p:cNvPr>
            <p:cNvCxnSpPr>
              <a:stCxn id="14" idx="0"/>
              <a:endCxn id="27" idx="2"/>
            </p:cNvCxnSpPr>
            <p:nvPr/>
          </p:nvCxnSpPr>
          <p:spPr>
            <a:xfrm flipV="1">
              <a:off x="4455401" y="1470633"/>
              <a:ext cx="2390497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2B3CF20-3EFE-424F-9922-C65F6E34A73A}"/>
                </a:ext>
              </a:extLst>
            </p:cNvPr>
            <p:cNvCxnSpPr>
              <a:stCxn id="14" idx="0"/>
              <a:endCxn id="28" idx="2"/>
            </p:cNvCxnSpPr>
            <p:nvPr/>
          </p:nvCxnSpPr>
          <p:spPr>
            <a:xfrm flipV="1">
              <a:off x="4455400" y="1470633"/>
              <a:ext cx="3062749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5C79320-3D9B-4DD8-8C89-E0A018E2F5BC}"/>
                </a:ext>
              </a:extLst>
            </p:cNvPr>
            <p:cNvCxnSpPr>
              <a:stCxn id="14" idx="0"/>
              <a:endCxn id="29" idx="2"/>
            </p:cNvCxnSpPr>
            <p:nvPr/>
          </p:nvCxnSpPr>
          <p:spPr>
            <a:xfrm flipV="1">
              <a:off x="4455400" y="1470633"/>
              <a:ext cx="3735003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B8BBE02-6150-4FB0-A83E-D9049AF1403E}"/>
                </a:ext>
              </a:extLst>
            </p:cNvPr>
            <p:cNvCxnSpPr>
              <a:stCxn id="15" idx="0"/>
              <a:endCxn id="26" idx="2"/>
            </p:cNvCxnSpPr>
            <p:nvPr/>
          </p:nvCxnSpPr>
          <p:spPr>
            <a:xfrm flipV="1">
              <a:off x="5127654" y="1470633"/>
              <a:ext cx="1045991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5D934E-87F2-457A-A92B-D1364C151309}"/>
                </a:ext>
              </a:extLst>
            </p:cNvPr>
            <p:cNvCxnSpPr>
              <a:stCxn id="15" idx="0"/>
              <a:endCxn id="27" idx="2"/>
            </p:cNvCxnSpPr>
            <p:nvPr/>
          </p:nvCxnSpPr>
          <p:spPr>
            <a:xfrm flipV="1">
              <a:off x="5127653" y="1470633"/>
              <a:ext cx="1718244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5F0E9-F109-4192-93BA-1672EB63DD91}"/>
                </a:ext>
              </a:extLst>
            </p:cNvPr>
            <p:cNvCxnSpPr>
              <a:stCxn id="15" idx="0"/>
              <a:endCxn id="28" idx="2"/>
            </p:cNvCxnSpPr>
            <p:nvPr/>
          </p:nvCxnSpPr>
          <p:spPr>
            <a:xfrm flipV="1">
              <a:off x="5127654" y="1470633"/>
              <a:ext cx="2390497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2CEE00-06F6-43A4-A101-55D5FA283DA6}"/>
                </a:ext>
              </a:extLst>
            </p:cNvPr>
            <p:cNvCxnSpPr>
              <a:stCxn id="15" idx="0"/>
              <a:endCxn id="29" idx="2"/>
            </p:cNvCxnSpPr>
            <p:nvPr/>
          </p:nvCxnSpPr>
          <p:spPr>
            <a:xfrm flipV="1">
              <a:off x="5127654" y="1470633"/>
              <a:ext cx="3062750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CCF6F5-C4FB-40EF-B5F6-6E7A73CDDF64}"/>
                </a:ext>
              </a:extLst>
            </p:cNvPr>
            <p:cNvCxnSpPr>
              <a:stCxn id="22" idx="0"/>
              <a:endCxn id="26" idx="2"/>
            </p:cNvCxnSpPr>
            <p:nvPr/>
          </p:nvCxnSpPr>
          <p:spPr>
            <a:xfrm flipH="1" flipV="1">
              <a:off x="6173644" y="1470633"/>
              <a:ext cx="298515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DE9CE35-36A6-40F3-8148-7A920176C703}"/>
                </a:ext>
              </a:extLst>
            </p:cNvPr>
            <p:cNvCxnSpPr>
              <a:stCxn id="22" idx="0"/>
              <a:endCxn id="27" idx="2"/>
            </p:cNvCxnSpPr>
            <p:nvPr/>
          </p:nvCxnSpPr>
          <p:spPr>
            <a:xfrm flipV="1">
              <a:off x="6472161" y="1470633"/>
              <a:ext cx="373738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10FB945-FBC0-40D4-A32E-4B6E73273F16}"/>
                </a:ext>
              </a:extLst>
            </p:cNvPr>
            <p:cNvCxnSpPr>
              <a:stCxn id="22" idx="0"/>
              <a:endCxn id="28" idx="2"/>
            </p:cNvCxnSpPr>
            <p:nvPr/>
          </p:nvCxnSpPr>
          <p:spPr>
            <a:xfrm flipV="1">
              <a:off x="6472160" y="1470633"/>
              <a:ext cx="1045990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16D52B8-4A6C-4838-BCB0-698A8F0EC67D}"/>
                </a:ext>
              </a:extLst>
            </p:cNvPr>
            <p:cNvCxnSpPr>
              <a:stCxn id="22" idx="0"/>
              <a:endCxn id="29" idx="2"/>
            </p:cNvCxnSpPr>
            <p:nvPr/>
          </p:nvCxnSpPr>
          <p:spPr>
            <a:xfrm flipV="1">
              <a:off x="6472160" y="1470633"/>
              <a:ext cx="1718244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BA5C43-7FE6-4830-8B7B-4CE2BDACAEC1}"/>
                </a:ext>
              </a:extLst>
            </p:cNvPr>
            <p:cNvCxnSpPr>
              <a:stCxn id="31" idx="0"/>
              <a:endCxn id="26" idx="2"/>
            </p:cNvCxnSpPr>
            <p:nvPr/>
          </p:nvCxnSpPr>
          <p:spPr>
            <a:xfrm flipH="1" flipV="1">
              <a:off x="6173644" y="1470633"/>
              <a:ext cx="1754765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6D3C58-4F6D-4AA3-9158-A6E808B35D3F}"/>
                </a:ext>
              </a:extLst>
            </p:cNvPr>
            <p:cNvCxnSpPr>
              <a:stCxn id="31" idx="0"/>
              <a:endCxn id="27" idx="2"/>
            </p:cNvCxnSpPr>
            <p:nvPr/>
          </p:nvCxnSpPr>
          <p:spPr>
            <a:xfrm flipH="1" flipV="1">
              <a:off x="6845898" y="1470633"/>
              <a:ext cx="1082512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58E8A93-20E4-49B8-81AF-AC69BB876475}"/>
                </a:ext>
              </a:extLst>
            </p:cNvPr>
            <p:cNvCxnSpPr>
              <a:stCxn id="31" idx="0"/>
              <a:endCxn id="28" idx="2"/>
            </p:cNvCxnSpPr>
            <p:nvPr/>
          </p:nvCxnSpPr>
          <p:spPr>
            <a:xfrm flipH="1" flipV="1">
              <a:off x="7518150" y="1470633"/>
              <a:ext cx="410260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97334C7-71A0-4404-B770-D305B8CEE544}"/>
                </a:ext>
              </a:extLst>
            </p:cNvPr>
            <p:cNvCxnSpPr>
              <a:stCxn id="31" idx="0"/>
              <a:endCxn id="29" idx="2"/>
            </p:cNvCxnSpPr>
            <p:nvPr/>
          </p:nvCxnSpPr>
          <p:spPr>
            <a:xfrm flipV="1">
              <a:off x="7928409" y="1470633"/>
              <a:ext cx="261994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EC52BC8-6DA0-4810-8044-50697E610C52}"/>
                </a:ext>
              </a:extLst>
            </p:cNvPr>
            <p:cNvCxnSpPr>
              <a:stCxn id="32" idx="0"/>
              <a:endCxn id="29" idx="2"/>
            </p:cNvCxnSpPr>
            <p:nvPr/>
          </p:nvCxnSpPr>
          <p:spPr>
            <a:xfrm flipH="1" flipV="1">
              <a:off x="8190405" y="1470633"/>
              <a:ext cx="410259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6A82FD-14FD-4077-A859-D2A7E5C2E6A4}"/>
                </a:ext>
              </a:extLst>
            </p:cNvPr>
            <p:cNvCxnSpPr>
              <a:stCxn id="32" idx="0"/>
              <a:endCxn id="28" idx="2"/>
            </p:cNvCxnSpPr>
            <p:nvPr/>
          </p:nvCxnSpPr>
          <p:spPr>
            <a:xfrm flipH="1" flipV="1">
              <a:off x="7518151" y="1470633"/>
              <a:ext cx="1082512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51CC95F-C828-47D6-8B16-F7FBB3136A7D}"/>
                </a:ext>
              </a:extLst>
            </p:cNvPr>
            <p:cNvCxnSpPr>
              <a:stCxn id="32" idx="0"/>
              <a:endCxn id="27" idx="2"/>
            </p:cNvCxnSpPr>
            <p:nvPr/>
          </p:nvCxnSpPr>
          <p:spPr>
            <a:xfrm flipH="1" flipV="1">
              <a:off x="6845897" y="1470633"/>
              <a:ext cx="1754765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585F9CC-C1B2-4243-A435-57734B71A5DB}"/>
                </a:ext>
              </a:extLst>
            </p:cNvPr>
            <p:cNvCxnSpPr>
              <a:stCxn id="32" idx="0"/>
              <a:endCxn id="26" idx="2"/>
            </p:cNvCxnSpPr>
            <p:nvPr/>
          </p:nvCxnSpPr>
          <p:spPr>
            <a:xfrm flipH="1" flipV="1">
              <a:off x="6173646" y="1470633"/>
              <a:ext cx="2427018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D09A3BF-F003-4237-B7AB-AB647917730E}"/>
                </a:ext>
              </a:extLst>
            </p:cNvPr>
            <p:cNvCxnSpPr>
              <a:stCxn id="33" idx="0"/>
              <a:endCxn id="26" idx="2"/>
            </p:cNvCxnSpPr>
            <p:nvPr/>
          </p:nvCxnSpPr>
          <p:spPr>
            <a:xfrm flipH="1" flipV="1">
              <a:off x="6173644" y="1470633"/>
              <a:ext cx="3771524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FBA1F39-142F-4E21-9AFE-A9072EF8D7E6}"/>
                </a:ext>
              </a:extLst>
            </p:cNvPr>
            <p:cNvCxnSpPr>
              <a:stCxn id="33" idx="0"/>
              <a:endCxn id="27" idx="2"/>
            </p:cNvCxnSpPr>
            <p:nvPr/>
          </p:nvCxnSpPr>
          <p:spPr>
            <a:xfrm flipH="1" flipV="1">
              <a:off x="6845898" y="1470633"/>
              <a:ext cx="3099271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0C8B10B-AC3A-4F82-A8BD-E7A2702B4CD0}"/>
                </a:ext>
              </a:extLst>
            </p:cNvPr>
            <p:cNvCxnSpPr>
              <a:stCxn id="33" idx="0"/>
              <a:endCxn id="28" idx="2"/>
            </p:cNvCxnSpPr>
            <p:nvPr/>
          </p:nvCxnSpPr>
          <p:spPr>
            <a:xfrm flipH="1" flipV="1">
              <a:off x="7518150" y="1470633"/>
              <a:ext cx="2427019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340E8F-D574-4A7C-98A0-A7637A7C1E28}"/>
                </a:ext>
              </a:extLst>
            </p:cNvPr>
            <p:cNvCxnSpPr>
              <a:stCxn id="33" idx="0"/>
              <a:endCxn id="29" idx="2"/>
            </p:cNvCxnSpPr>
            <p:nvPr/>
          </p:nvCxnSpPr>
          <p:spPr>
            <a:xfrm flipH="1" flipV="1">
              <a:off x="8190404" y="1470633"/>
              <a:ext cx="1754765" cy="908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FCFA1CB-130D-4571-9515-7AA6D72AABC9}"/>
                </a:ext>
              </a:extLst>
            </p:cNvPr>
            <p:cNvSpPr txBox="1"/>
            <p:nvPr/>
          </p:nvSpPr>
          <p:spPr>
            <a:xfrm>
              <a:off x="3119960" y="1134059"/>
              <a:ext cx="2579706" cy="407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Tier 3 - Regional Hub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CC4BA43-CC17-4139-B9D4-3846E9AE815E}"/>
                </a:ext>
              </a:extLst>
            </p:cNvPr>
            <p:cNvSpPr txBox="1"/>
            <p:nvPr/>
          </p:nvSpPr>
          <p:spPr>
            <a:xfrm>
              <a:off x="6959169" y="2075107"/>
              <a:ext cx="427141" cy="669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A35571-2E05-4CE0-8B6D-CC259767FA8C}"/>
                </a:ext>
              </a:extLst>
            </p:cNvPr>
            <p:cNvCxnSpPr>
              <a:endCxn id="14" idx="2"/>
            </p:cNvCxnSpPr>
            <p:nvPr/>
          </p:nvCxnSpPr>
          <p:spPr>
            <a:xfrm flipH="1" flipV="1">
              <a:off x="4455400" y="2729243"/>
              <a:ext cx="4951040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564C0D-EED8-42BB-B838-C8E15F865208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127654" y="2729243"/>
              <a:ext cx="4278787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899B6B-A905-42AD-923D-200430D72BDE}"/>
                </a:ext>
              </a:extLst>
            </p:cNvPr>
            <p:cNvCxnSpPr>
              <a:endCxn id="22" idx="2"/>
            </p:cNvCxnSpPr>
            <p:nvPr/>
          </p:nvCxnSpPr>
          <p:spPr>
            <a:xfrm flipH="1" flipV="1">
              <a:off x="6472160" y="2729243"/>
              <a:ext cx="2934281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FBD5FA5-F75F-4559-B09C-BC18577BE9EB}"/>
                </a:ext>
              </a:extLst>
            </p:cNvPr>
            <p:cNvCxnSpPr>
              <a:endCxn id="14" idx="2"/>
            </p:cNvCxnSpPr>
            <p:nvPr/>
          </p:nvCxnSpPr>
          <p:spPr>
            <a:xfrm flipH="1" flipV="1">
              <a:off x="4455400" y="2729243"/>
              <a:ext cx="5484937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5E3CD6-C0AC-44FD-BEBB-418998C4DA9D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127654" y="2729243"/>
              <a:ext cx="4812684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3E2462-5336-4238-B206-164E00CF6177}"/>
                </a:ext>
              </a:extLst>
            </p:cNvPr>
            <p:cNvCxnSpPr>
              <a:endCxn id="22" idx="2"/>
            </p:cNvCxnSpPr>
            <p:nvPr/>
          </p:nvCxnSpPr>
          <p:spPr>
            <a:xfrm flipH="1" flipV="1">
              <a:off x="6472160" y="2729243"/>
              <a:ext cx="3468178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71ED46F-46FF-4B6A-AC00-8454F4550ECF}"/>
                </a:ext>
              </a:extLst>
            </p:cNvPr>
            <p:cNvCxnSpPr>
              <a:endCxn id="31" idx="2"/>
            </p:cNvCxnSpPr>
            <p:nvPr/>
          </p:nvCxnSpPr>
          <p:spPr>
            <a:xfrm flipH="1" flipV="1">
              <a:off x="7928409" y="2729243"/>
              <a:ext cx="2911802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274788C-29EF-4675-BD43-CC4AFFA1719C}"/>
                </a:ext>
              </a:extLst>
            </p:cNvPr>
            <p:cNvCxnSpPr>
              <a:endCxn id="32" idx="2"/>
            </p:cNvCxnSpPr>
            <p:nvPr/>
          </p:nvCxnSpPr>
          <p:spPr>
            <a:xfrm flipH="1" flipV="1">
              <a:off x="8600663" y="2729243"/>
              <a:ext cx="2239549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7EB1B9D-D486-49E1-A5EA-A9A814F56A0E}"/>
                </a:ext>
              </a:extLst>
            </p:cNvPr>
            <p:cNvCxnSpPr>
              <a:endCxn id="31" idx="2"/>
            </p:cNvCxnSpPr>
            <p:nvPr/>
          </p:nvCxnSpPr>
          <p:spPr>
            <a:xfrm flipH="1" flipV="1">
              <a:off x="7928409" y="2729243"/>
              <a:ext cx="3445699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7A9E117-7EDE-4119-A9ED-35A52431B857}"/>
                </a:ext>
              </a:extLst>
            </p:cNvPr>
            <p:cNvCxnSpPr>
              <a:endCxn id="32" idx="2"/>
            </p:cNvCxnSpPr>
            <p:nvPr/>
          </p:nvCxnSpPr>
          <p:spPr>
            <a:xfrm flipH="1" flipV="1">
              <a:off x="8600663" y="2729243"/>
              <a:ext cx="2773447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05D126B-F4F8-4A32-8E07-E46130DC829D}"/>
                </a:ext>
              </a:extLst>
            </p:cNvPr>
            <p:cNvCxnSpPr>
              <a:endCxn id="33" idx="2"/>
            </p:cNvCxnSpPr>
            <p:nvPr/>
          </p:nvCxnSpPr>
          <p:spPr>
            <a:xfrm flipH="1" flipV="1">
              <a:off x="9945169" y="2729243"/>
              <a:ext cx="1428940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6095F4-59DD-4E15-858D-6CA2F47568C1}"/>
                </a:ext>
              </a:extLst>
            </p:cNvPr>
            <p:cNvCxnSpPr>
              <a:endCxn id="33" idx="2"/>
            </p:cNvCxnSpPr>
            <p:nvPr/>
          </p:nvCxnSpPr>
          <p:spPr>
            <a:xfrm flipH="1" flipV="1">
              <a:off x="9945169" y="2729243"/>
              <a:ext cx="895043" cy="1016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36C4B1-256C-4FCE-B2A2-0EA306E4E1A2}"/>
                </a:ext>
              </a:extLst>
            </p:cNvPr>
            <p:cNvGrpSpPr/>
            <p:nvPr/>
          </p:nvGrpSpPr>
          <p:grpSpPr>
            <a:xfrm>
              <a:off x="5997996" y="3490248"/>
              <a:ext cx="2419761" cy="669721"/>
              <a:chOff x="1992791" y="2968996"/>
              <a:chExt cx="2253918" cy="46166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9F3D77C-2567-4445-A6E5-310897D3BE72}"/>
                  </a:ext>
                </a:extLst>
              </p:cNvPr>
              <p:cNvSpPr/>
              <p:nvPr/>
            </p:nvSpPr>
            <p:spPr>
              <a:xfrm>
                <a:off x="1992791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T1-1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45838DA-E952-45E8-92C8-BA96D6E63834}"/>
                  </a:ext>
                </a:extLst>
              </p:cNvPr>
              <p:cNvSpPr/>
              <p:nvPr/>
            </p:nvSpPr>
            <p:spPr>
              <a:xfrm>
                <a:off x="3825603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T1-8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530D0A7-7EFE-47A0-A03D-305024A55563}"/>
                  </a:ext>
                </a:extLst>
              </p:cNvPr>
              <p:cNvSpPr/>
              <p:nvPr/>
            </p:nvSpPr>
            <p:spPr>
              <a:xfrm>
                <a:off x="3328297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T1-7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230EF69-B1EA-44D4-B186-0D3F78FA3350}"/>
                  </a:ext>
                </a:extLst>
              </p:cNvPr>
              <p:cNvSpPr txBox="1"/>
              <p:nvPr/>
            </p:nvSpPr>
            <p:spPr>
              <a:xfrm>
                <a:off x="2956655" y="2968996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ACBDC5-B349-4E22-A983-C15D0CC1456D}"/>
                  </a:ext>
                </a:extLst>
              </p:cNvPr>
              <p:cNvSpPr/>
              <p:nvPr/>
            </p:nvSpPr>
            <p:spPr>
              <a:xfrm>
                <a:off x="2490097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T1-2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98F54DF-180A-4C3B-A107-F02C35BEDD94}"/>
                </a:ext>
              </a:extLst>
            </p:cNvPr>
            <p:cNvGrpSpPr/>
            <p:nvPr/>
          </p:nvGrpSpPr>
          <p:grpSpPr>
            <a:xfrm>
              <a:off x="9148937" y="3497276"/>
              <a:ext cx="2419761" cy="669721"/>
              <a:chOff x="1992791" y="2968996"/>
              <a:chExt cx="2253918" cy="461665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0EF7EC4-070E-4177-93A5-1D520E0D0B4F}"/>
                  </a:ext>
                </a:extLst>
              </p:cNvPr>
              <p:cNvSpPr/>
              <p:nvPr/>
            </p:nvSpPr>
            <p:spPr>
              <a:xfrm>
                <a:off x="1992791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T1-1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5C55125-331A-43B1-A077-A75B99571DDE}"/>
                  </a:ext>
                </a:extLst>
              </p:cNvPr>
              <p:cNvSpPr/>
              <p:nvPr/>
            </p:nvSpPr>
            <p:spPr>
              <a:xfrm>
                <a:off x="3825603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T1-8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C10C1CD-FD4E-44AD-8958-FF12B621231A}"/>
                  </a:ext>
                </a:extLst>
              </p:cNvPr>
              <p:cNvSpPr/>
              <p:nvPr/>
            </p:nvSpPr>
            <p:spPr>
              <a:xfrm>
                <a:off x="3328297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T1-7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0F5CB80-FAB6-41DF-8197-851FC559FE6D}"/>
                  </a:ext>
                </a:extLst>
              </p:cNvPr>
              <p:cNvSpPr txBox="1"/>
              <p:nvPr/>
            </p:nvSpPr>
            <p:spPr>
              <a:xfrm>
                <a:off x="2956655" y="2968996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98A05C-25AD-4029-B1A4-F84E04026349}"/>
                  </a:ext>
                </a:extLst>
              </p:cNvPr>
              <p:cNvSpPr/>
              <p:nvPr/>
            </p:nvSpPr>
            <p:spPr>
              <a:xfrm>
                <a:off x="2490097" y="3144805"/>
                <a:ext cx="421106" cy="228600"/>
              </a:xfrm>
              <a:prstGeom prst="rect">
                <a:avLst/>
              </a:prstGeom>
              <a:solidFill>
                <a:schemeClr val="accent4">
                  <a:satMod val="103000"/>
                  <a:lumMod val="102000"/>
                  <a:tint val="94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rPr>
                  <a:t>T1-2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D74A919-5044-4BA2-929F-06E8D8B6EB0F}"/>
                </a:ext>
              </a:extLst>
            </p:cNvPr>
            <p:cNvSpPr txBox="1"/>
            <p:nvPr/>
          </p:nvSpPr>
          <p:spPr>
            <a:xfrm>
              <a:off x="-331296" y="4850472"/>
              <a:ext cx="2170463" cy="407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Tier 0/ToR - Rack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1E3EAE-4B24-418B-B642-4CCE132F59C6}"/>
                </a:ext>
              </a:extLst>
            </p:cNvPr>
            <p:cNvSpPr txBox="1"/>
            <p:nvPr/>
          </p:nvSpPr>
          <p:spPr>
            <a:xfrm>
              <a:off x="3464879" y="4666090"/>
              <a:ext cx="387558" cy="58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8113D32-5D78-4872-843E-2275576B9329}"/>
                </a:ext>
              </a:extLst>
            </p:cNvPr>
            <p:cNvSpPr/>
            <p:nvPr/>
          </p:nvSpPr>
          <p:spPr>
            <a:xfrm>
              <a:off x="2389241" y="4890102"/>
              <a:ext cx="452090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T0-1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21308D9-81AF-424B-8921-63CBE1E7EF0B}"/>
                </a:ext>
              </a:extLst>
            </p:cNvPr>
            <p:cNvSpPr/>
            <p:nvPr/>
          </p:nvSpPr>
          <p:spPr>
            <a:xfrm>
              <a:off x="2939505" y="4890102"/>
              <a:ext cx="452090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C5AAE50-FFDF-4F81-B7D3-C99E0AE95725}"/>
                </a:ext>
              </a:extLst>
            </p:cNvPr>
            <p:cNvSpPr/>
            <p:nvPr/>
          </p:nvSpPr>
          <p:spPr>
            <a:xfrm>
              <a:off x="4047819" y="4890102"/>
              <a:ext cx="452090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T0-20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A6C8D6C-8210-4726-82E0-1B4C42B67AAD}"/>
                </a:ext>
              </a:extLst>
            </p:cNvPr>
            <p:cNvCxnSpPr>
              <a:stCxn id="111" idx="0"/>
              <a:endCxn id="35" idx="2"/>
            </p:cNvCxnSpPr>
            <p:nvPr/>
          </p:nvCxnSpPr>
          <p:spPr>
            <a:xfrm flipV="1">
              <a:off x="2615286" y="4124595"/>
              <a:ext cx="14681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384E956-8419-472D-BD32-75F8DC3E2D20}"/>
                </a:ext>
              </a:extLst>
            </p:cNvPr>
            <p:cNvCxnSpPr>
              <a:stCxn id="39" idx="2"/>
              <a:endCxn id="112" idx="0"/>
            </p:cNvCxnSpPr>
            <p:nvPr/>
          </p:nvCxnSpPr>
          <p:spPr>
            <a:xfrm>
              <a:off x="3163864" y="4124595"/>
              <a:ext cx="1686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A1911A9-F35F-4B2B-B5B0-6FC7F6A2EECD}"/>
                </a:ext>
              </a:extLst>
            </p:cNvPr>
            <p:cNvCxnSpPr>
              <a:stCxn id="37" idx="2"/>
              <a:endCxn id="113" idx="0"/>
            </p:cNvCxnSpPr>
            <p:nvPr/>
          </p:nvCxnSpPr>
          <p:spPr>
            <a:xfrm>
              <a:off x="3976409" y="4124595"/>
              <a:ext cx="29745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14E1BC5-4027-44C2-86CF-9F3B6BE5BC9B}"/>
                </a:ext>
              </a:extLst>
            </p:cNvPr>
            <p:cNvCxnSpPr>
              <a:stCxn id="36" idx="2"/>
              <a:endCxn id="113" idx="0"/>
            </p:cNvCxnSpPr>
            <p:nvPr/>
          </p:nvCxnSpPr>
          <p:spPr>
            <a:xfrm flipH="1">
              <a:off x="4273864" y="4124594"/>
              <a:ext cx="205620" cy="765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57C3DC-8E45-4EA9-ABB8-B9B620BBAE8A}"/>
                </a:ext>
              </a:extLst>
            </p:cNvPr>
            <p:cNvCxnSpPr>
              <a:stCxn id="39" idx="2"/>
              <a:endCxn id="111" idx="0"/>
            </p:cNvCxnSpPr>
            <p:nvPr/>
          </p:nvCxnSpPr>
          <p:spPr>
            <a:xfrm flipH="1">
              <a:off x="2615286" y="4124595"/>
              <a:ext cx="548578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FC54607-B715-4941-A072-0AB856ED50F6}"/>
                </a:ext>
              </a:extLst>
            </p:cNvPr>
            <p:cNvCxnSpPr>
              <a:stCxn id="35" idx="2"/>
              <a:endCxn id="112" idx="0"/>
            </p:cNvCxnSpPr>
            <p:nvPr/>
          </p:nvCxnSpPr>
          <p:spPr>
            <a:xfrm>
              <a:off x="2629967" y="4124595"/>
              <a:ext cx="535583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61C6519-D2FE-4DA1-A9D6-23E17FB07E5B}"/>
                </a:ext>
              </a:extLst>
            </p:cNvPr>
            <p:cNvCxnSpPr>
              <a:stCxn id="35" idx="2"/>
              <a:endCxn id="113" idx="0"/>
            </p:cNvCxnSpPr>
            <p:nvPr/>
          </p:nvCxnSpPr>
          <p:spPr>
            <a:xfrm>
              <a:off x="2629967" y="4124595"/>
              <a:ext cx="1643897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06FA40A-D36D-41AE-8399-50B53B3802A5}"/>
                </a:ext>
              </a:extLst>
            </p:cNvPr>
            <p:cNvCxnSpPr>
              <a:stCxn id="37" idx="2"/>
              <a:endCxn id="112" idx="0"/>
            </p:cNvCxnSpPr>
            <p:nvPr/>
          </p:nvCxnSpPr>
          <p:spPr>
            <a:xfrm flipH="1">
              <a:off x="3165550" y="4124595"/>
              <a:ext cx="810859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B4425C8-3789-4AE0-9B4C-F0277DDCBC6B}"/>
                </a:ext>
              </a:extLst>
            </p:cNvPr>
            <p:cNvCxnSpPr>
              <a:stCxn id="36" idx="2"/>
              <a:endCxn id="111" idx="0"/>
            </p:cNvCxnSpPr>
            <p:nvPr/>
          </p:nvCxnSpPr>
          <p:spPr>
            <a:xfrm flipH="1">
              <a:off x="2615286" y="4124595"/>
              <a:ext cx="1864198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A144758-0559-4070-A1E5-40386750DA61}"/>
                </a:ext>
              </a:extLst>
            </p:cNvPr>
            <p:cNvCxnSpPr>
              <a:endCxn id="113" idx="0"/>
            </p:cNvCxnSpPr>
            <p:nvPr/>
          </p:nvCxnSpPr>
          <p:spPr>
            <a:xfrm>
              <a:off x="3041077" y="4128843"/>
              <a:ext cx="1232787" cy="761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F9FB049-B8AB-4F2A-94AA-A74D802A3FC3}"/>
                </a:ext>
              </a:extLst>
            </p:cNvPr>
            <p:cNvCxnSpPr>
              <a:stCxn id="37" idx="2"/>
              <a:endCxn id="111" idx="0"/>
            </p:cNvCxnSpPr>
            <p:nvPr/>
          </p:nvCxnSpPr>
          <p:spPr>
            <a:xfrm flipH="1">
              <a:off x="2615287" y="4124595"/>
              <a:ext cx="136112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E31D02D-820F-4807-9C2C-598F5A52471B}"/>
                </a:ext>
              </a:extLst>
            </p:cNvPr>
            <p:cNvCxnSpPr>
              <a:stCxn id="112" idx="0"/>
              <a:endCxn id="36" idx="2"/>
            </p:cNvCxnSpPr>
            <p:nvPr/>
          </p:nvCxnSpPr>
          <p:spPr>
            <a:xfrm flipV="1">
              <a:off x="3165550" y="4124595"/>
              <a:ext cx="131393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8B94502-1581-463B-88F5-530925FD6131}"/>
                </a:ext>
              </a:extLst>
            </p:cNvPr>
            <p:cNvSpPr txBox="1"/>
            <p:nvPr/>
          </p:nvSpPr>
          <p:spPr>
            <a:xfrm>
              <a:off x="2372588" y="5246516"/>
              <a:ext cx="2127321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Servers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816E01B-D472-4993-AAA3-5A6178B3C0DB}"/>
                </a:ext>
              </a:extLst>
            </p:cNvPr>
            <p:cNvSpPr txBox="1"/>
            <p:nvPr/>
          </p:nvSpPr>
          <p:spPr>
            <a:xfrm>
              <a:off x="6704963" y="4645315"/>
              <a:ext cx="387558" cy="58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D7D4187-E571-4A72-AFDE-C28115791057}"/>
                </a:ext>
              </a:extLst>
            </p:cNvPr>
            <p:cNvSpPr/>
            <p:nvPr/>
          </p:nvSpPr>
          <p:spPr>
            <a:xfrm>
              <a:off x="5629324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T0-1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7DEE9A8-B3D9-4BD0-84FB-8EEA0C8996EF}"/>
                </a:ext>
              </a:extLst>
            </p:cNvPr>
            <p:cNvSpPr/>
            <p:nvPr/>
          </p:nvSpPr>
          <p:spPr>
            <a:xfrm>
              <a:off x="6179588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FC47D3-A353-4B61-BDEC-685D9CDD5C24}"/>
                </a:ext>
              </a:extLst>
            </p:cNvPr>
            <p:cNvSpPr/>
            <p:nvPr/>
          </p:nvSpPr>
          <p:spPr>
            <a:xfrm>
              <a:off x="7287902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T0-20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73E259-08C2-4143-9E76-99413566895A}"/>
                </a:ext>
              </a:extLst>
            </p:cNvPr>
            <p:cNvCxnSpPr>
              <a:stCxn id="128" idx="0"/>
            </p:cNvCxnSpPr>
            <p:nvPr/>
          </p:nvCxnSpPr>
          <p:spPr>
            <a:xfrm flipV="1">
              <a:off x="5855370" y="4103820"/>
              <a:ext cx="410231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93AE16-B6AB-4278-810E-642ECB3CFD55}"/>
                </a:ext>
              </a:extLst>
            </p:cNvPr>
            <p:cNvCxnSpPr>
              <a:endCxn id="129" idx="0"/>
            </p:cNvCxnSpPr>
            <p:nvPr/>
          </p:nvCxnSpPr>
          <p:spPr>
            <a:xfrm flipH="1">
              <a:off x="6405634" y="4103820"/>
              <a:ext cx="39386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F64BBD-F068-4076-A7A6-53ACF15EBB79}"/>
                </a:ext>
              </a:extLst>
            </p:cNvPr>
            <p:cNvCxnSpPr>
              <a:endCxn id="130" idx="0"/>
            </p:cNvCxnSpPr>
            <p:nvPr/>
          </p:nvCxnSpPr>
          <p:spPr>
            <a:xfrm flipH="1">
              <a:off x="7513947" y="4103820"/>
              <a:ext cx="18542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5651366-E20E-4218-9FDB-236F74B85A17}"/>
                </a:ext>
              </a:extLst>
            </p:cNvPr>
            <p:cNvCxnSpPr>
              <a:endCxn id="130" idx="0"/>
            </p:cNvCxnSpPr>
            <p:nvPr/>
          </p:nvCxnSpPr>
          <p:spPr>
            <a:xfrm flipH="1">
              <a:off x="7513947" y="4103820"/>
              <a:ext cx="719322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3B44CA-9AF2-4813-8475-E44378A2C3AD}"/>
                </a:ext>
              </a:extLst>
            </p:cNvPr>
            <p:cNvCxnSpPr/>
            <p:nvPr/>
          </p:nvCxnSpPr>
          <p:spPr>
            <a:xfrm flipH="1">
              <a:off x="5854223" y="4103820"/>
              <a:ext cx="945275" cy="760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16D726A-83C3-4A00-AE2B-C482714CC3EE}"/>
                </a:ext>
              </a:extLst>
            </p:cNvPr>
            <p:cNvCxnSpPr>
              <a:endCxn id="129" idx="0"/>
            </p:cNvCxnSpPr>
            <p:nvPr/>
          </p:nvCxnSpPr>
          <p:spPr>
            <a:xfrm>
              <a:off x="6265600" y="4103820"/>
              <a:ext cx="140033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139B8A0-131B-4348-B951-C7F2C20B8BF2}"/>
                </a:ext>
              </a:extLst>
            </p:cNvPr>
            <p:cNvCxnSpPr>
              <a:endCxn id="130" idx="0"/>
            </p:cNvCxnSpPr>
            <p:nvPr/>
          </p:nvCxnSpPr>
          <p:spPr>
            <a:xfrm>
              <a:off x="6790243" y="4132095"/>
              <a:ext cx="723704" cy="737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F5A5DE2-8DF5-4E6E-87F8-ACF90ECB7501}"/>
                </a:ext>
              </a:extLst>
            </p:cNvPr>
            <p:cNvCxnSpPr>
              <a:endCxn id="129" idx="0"/>
            </p:cNvCxnSpPr>
            <p:nvPr/>
          </p:nvCxnSpPr>
          <p:spPr>
            <a:xfrm flipH="1">
              <a:off x="6405634" y="4103820"/>
              <a:ext cx="1293738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12718C7-FB8E-4D6D-905F-7DE1BCE3C66A}"/>
                </a:ext>
              </a:extLst>
            </p:cNvPr>
            <p:cNvCxnSpPr>
              <a:endCxn id="128" idx="0"/>
            </p:cNvCxnSpPr>
            <p:nvPr/>
          </p:nvCxnSpPr>
          <p:spPr>
            <a:xfrm flipH="1">
              <a:off x="5855370" y="4108068"/>
              <a:ext cx="2354243" cy="761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CDCDD0A-3FCD-43DA-AE2D-A41353B5F32B}"/>
                </a:ext>
              </a:extLst>
            </p:cNvPr>
            <p:cNvCxnSpPr>
              <a:endCxn id="130" idx="0"/>
            </p:cNvCxnSpPr>
            <p:nvPr/>
          </p:nvCxnSpPr>
          <p:spPr>
            <a:xfrm>
              <a:off x="6281160" y="4108068"/>
              <a:ext cx="1232788" cy="761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57C2665-2976-4B47-9724-99FF1B32462C}"/>
                </a:ext>
              </a:extLst>
            </p:cNvPr>
            <p:cNvCxnSpPr>
              <a:endCxn id="128" idx="0"/>
            </p:cNvCxnSpPr>
            <p:nvPr/>
          </p:nvCxnSpPr>
          <p:spPr>
            <a:xfrm flipH="1">
              <a:off x="5855370" y="4103820"/>
              <a:ext cx="1844002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18A1E04-6B27-4D69-954E-5D70D53A8B30}"/>
                </a:ext>
              </a:extLst>
            </p:cNvPr>
            <p:cNvCxnSpPr>
              <a:stCxn id="129" idx="0"/>
            </p:cNvCxnSpPr>
            <p:nvPr/>
          </p:nvCxnSpPr>
          <p:spPr>
            <a:xfrm flipV="1">
              <a:off x="6405634" y="4097671"/>
              <a:ext cx="1807671" cy="771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0379454-2B5E-44F5-98C9-084E380D35FC}"/>
                </a:ext>
              </a:extLst>
            </p:cNvPr>
            <p:cNvSpPr txBox="1"/>
            <p:nvPr/>
          </p:nvSpPr>
          <p:spPr>
            <a:xfrm>
              <a:off x="9783648" y="4645315"/>
              <a:ext cx="387558" cy="580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0AAD197-60B5-4356-BFA0-138765EE6F4F}"/>
                </a:ext>
              </a:extLst>
            </p:cNvPr>
            <p:cNvSpPr/>
            <p:nvPr/>
          </p:nvSpPr>
          <p:spPr>
            <a:xfrm>
              <a:off x="8708009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16C3B26-6C06-417D-91D3-DD0F70B6ED10}"/>
                </a:ext>
              </a:extLst>
            </p:cNvPr>
            <p:cNvSpPr/>
            <p:nvPr/>
          </p:nvSpPr>
          <p:spPr>
            <a:xfrm>
              <a:off x="9258273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CACFB76-00C7-48AA-BE9A-F1316AD473A4}"/>
                </a:ext>
              </a:extLst>
            </p:cNvPr>
            <p:cNvSpPr/>
            <p:nvPr/>
          </p:nvSpPr>
          <p:spPr>
            <a:xfrm>
              <a:off x="10366587" y="4869327"/>
              <a:ext cx="452091" cy="3316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T0-20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9CB780E-360E-4761-8F08-BA9ED4D2CEFC}"/>
                </a:ext>
              </a:extLst>
            </p:cNvPr>
            <p:cNvCxnSpPr>
              <a:stCxn id="144" idx="0"/>
            </p:cNvCxnSpPr>
            <p:nvPr/>
          </p:nvCxnSpPr>
          <p:spPr>
            <a:xfrm flipV="1">
              <a:off x="8934055" y="4103820"/>
              <a:ext cx="410231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982BAFE-8546-4DFD-97BF-3BECF3746F84}"/>
                </a:ext>
              </a:extLst>
            </p:cNvPr>
            <p:cNvCxnSpPr>
              <a:endCxn id="145" idx="0"/>
            </p:cNvCxnSpPr>
            <p:nvPr/>
          </p:nvCxnSpPr>
          <p:spPr>
            <a:xfrm flipH="1">
              <a:off x="9484319" y="4103820"/>
              <a:ext cx="39386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8F74EC9-4F79-437E-8F9B-EBEDC52A0A82}"/>
                </a:ext>
              </a:extLst>
            </p:cNvPr>
            <p:cNvCxnSpPr>
              <a:endCxn id="146" idx="0"/>
            </p:cNvCxnSpPr>
            <p:nvPr/>
          </p:nvCxnSpPr>
          <p:spPr>
            <a:xfrm flipH="1">
              <a:off x="10592632" y="4103820"/>
              <a:ext cx="185424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5624CA1-7AC4-4149-83E5-AE6BBCFF08A3}"/>
                </a:ext>
              </a:extLst>
            </p:cNvPr>
            <p:cNvCxnSpPr>
              <a:endCxn id="146" idx="0"/>
            </p:cNvCxnSpPr>
            <p:nvPr/>
          </p:nvCxnSpPr>
          <p:spPr>
            <a:xfrm flipH="1">
              <a:off x="10592632" y="4103820"/>
              <a:ext cx="719322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F04FD73-EF6F-468B-839C-A2AEC8331DFC}"/>
                </a:ext>
              </a:extLst>
            </p:cNvPr>
            <p:cNvCxnSpPr/>
            <p:nvPr/>
          </p:nvCxnSpPr>
          <p:spPr>
            <a:xfrm flipH="1">
              <a:off x="8932908" y="4103820"/>
              <a:ext cx="945275" cy="760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AE97A5E-96CC-4A98-8A2E-C3C7704627E1}"/>
                </a:ext>
              </a:extLst>
            </p:cNvPr>
            <p:cNvCxnSpPr>
              <a:endCxn id="145" idx="0"/>
            </p:cNvCxnSpPr>
            <p:nvPr/>
          </p:nvCxnSpPr>
          <p:spPr>
            <a:xfrm>
              <a:off x="9344285" y="4103820"/>
              <a:ext cx="140033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6937166-A6FA-415F-A7A9-965DE50B13FD}"/>
                </a:ext>
              </a:extLst>
            </p:cNvPr>
            <p:cNvCxnSpPr>
              <a:endCxn id="146" idx="0"/>
            </p:cNvCxnSpPr>
            <p:nvPr/>
          </p:nvCxnSpPr>
          <p:spPr>
            <a:xfrm>
              <a:off x="9868928" y="4132095"/>
              <a:ext cx="723704" cy="737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C299D1B-0320-498D-856D-840EE9025E49}"/>
                </a:ext>
              </a:extLst>
            </p:cNvPr>
            <p:cNvCxnSpPr>
              <a:endCxn id="145" idx="0"/>
            </p:cNvCxnSpPr>
            <p:nvPr/>
          </p:nvCxnSpPr>
          <p:spPr>
            <a:xfrm flipH="1">
              <a:off x="9484319" y="4103820"/>
              <a:ext cx="1293738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4286CFE-44CD-4A6A-8C97-4B1CCFA26F27}"/>
                </a:ext>
              </a:extLst>
            </p:cNvPr>
            <p:cNvCxnSpPr>
              <a:endCxn id="144" idx="0"/>
            </p:cNvCxnSpPr>
            <p:nvPr/>
          </p:nvCxnSpPr>
          <p:spPr>
            <a:xfrm flipH="1">
              <a:off x="8934055" y="4108068"/>
              <a:ext cx="2354243" cy="761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13103E9-C75C-42E0-B27E-E46D42EC65D4}"/>
                </a:ext>
              </a:extLst>
            </p:cNvPr>
            <p:cNvCxnSpPr>
              <a:endCxn id="146" idx="0"/>
            </p:cNvCxnSpPr>
            <p:nvPr/>
          </p:nvCxnSpPr>
          <p:spPr>
            <a:xfrm>
              <a:off x="9359845" y="4108068"/>
              <a:ext cx="1232788" cy="761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50D1534-FB69-4F4A-82A0-A187D147AF1A}"/>
                </a:ext>
              </a:extLst>
            </p:cNvPr>
            <p:cNvCxnSpPr>
              <a:endCxn id="144" idx="0"/>
            </p:cNvCxnSpPr>
            <p:nvPr/>
          </p:nvCxnSpPr>
          <p:spPr>
            <a:xfrm flipH="1">
              <a:off x="8934055" y="4103820"/>
              <a:ext cx="1844002" cy="765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B55C099-A8BB-4B23-8474-5870833EF44F}"/>
                </a:ext>
              </a:extLst>
            </p:cNvPr>
            <p:cNvCxnSpPr>
              <a:stCxn id="145" idx="0"/>
            </p:cNvCxnSpPr>
            <p:nvPr/>
          </p:nvCxnSpPr>
          <p:spPr>
            <a:xfrm flipV="1">
              <a:off x="9484319" y="4097671"/>
              <a:ext cx="1807671" cy="771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Cylinder 158">
              <a:extLst>
                <a:ext uri="{FF2B5EF4-FFF2-40B4-BE49-F238E27FC236}">
                  <a16:creationId xmlns:a16="http://schemas.microsoft.com/office/drawing/2014/main" id="{06186C7D-3AA7-43D1-94CD-C08AF6DFF46E}"/>
                </a:ext>
              </a:extLst>
            </p:cNvPr>
            <p:cNvSpPr/>
            <p:nvPr/>
          </p:nvSpPr>
          <p:spPr>
            <a:xfrm>
              <a:off x="2330638" y="3838994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60" name="Cylinder 159">
              <a:extLst>
                <a:ext uri="{FF2B5EF4-FFF2-40B4-BE49-F238E27FC236}">
                  <a16:creationId xmlns:a16="http://schemas.microsoft.com/office/drawing/2014/main" id="{51A9980A-8E0D-41E5-9882-36ADF8F115A2}"/>
                </a:ext>
              </a:extLst>
            </p:cNvPr>
            <p:cNvSpPr/>
            <p:nvPr/>
          </p:nvSpPr>
          <p:spPr>
            <a:xfrm>
              <a:off x="2910220" y="3838993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NOS</a:t>
              </a:r>
            </a:p>
          </p:txBody>
        </p:sp>
        <p:sp>
          <p:nvSpPr>
            <p:cNvPr id="161" name="Cylinder 160">
              <a:extLst>
                <a:ext uri="{FF2B5EF4-FFF2-40B4-BE49-F238E27FC236}">
                  <a16:creationId xmlns:a16="http://schemas.microsoft.com/office/drawing/2014/main" id="{886EAAF5-0E19-4C5F-9447-1AC84EF0C9AC}"/>
                </a:ext>
              </a:extLst>
            </p:cNvPr>
            <p:cNvSpPr/>
            <p:nvPr/>
          </p:nvSpPr>
          <p:spPr>
            <a:xfrm>
              <a:off x="3688409" y="3822467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62" name="Cylinder 161">
              <a:extLst>
                <a:ext uri="{FF2B5EF4-FFF2-40B4-BE49-F238E27FC236}">
                  <a16:creationId xmlns:a16="http://schemas.microsoft.com/office/drawing/2014/main" id="{06C3000D-8B94-4B42-9DB4-8F9CCD09DFD0}"/>
                </a:ext>
              </a:extLst>
            </p:cNvPr>
            <p:cNvSpPr/>
            <p:nvPr/>
          </p:nvSpPr>
          <p:spPr>
            <a:xfrm>
              <a:off x="4267991" y="3822466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NOS</a:t>
              </a:r>
            </a:p>
          </p:txBody>
        </p:sp>
        <p:sp>
          <p:nvSpPr>
            <p:cNvPr id="163" name="Cylinder 162">
              <a:extLst>
                <a:ext uri="{FF2B5EF4-FFF2-40B4-BE49-F238E27FC236}">
                  <a16:creationId xmlns:a16="http://schemas.microsoft.com/office/drawing/2014/main" id="{8D1F8936-B6FC-4D3E-9F60-9CDD06C37DD7}"/>
                </a:ext>
              </a:extLst>
            </p:cNvPr>
            <p:cNvSpPr/>
            <p:nvPr/>
          </p:nvSpPr>
          <p:spPr>
            <a:xfrm>
              <a:off x="5965320" y="3780027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64" name="Cylinder 163">
              <a:extLst>
                <a:ext uri="{FF2B5EF4-FFF2-40B4-BE49-F238E27FC236}">
                  <a16:creationId xmlns:a16="http://schemas.microsoft.com/office/drawing/2014/main" id="{04E0451B-4B8C-4526-876C-EC4123A63416}"/>
                </a:ext>
              </a:extLst>
            </p:cNvPr>
            <p:cNvSpPr/>
            <p:nvPr/>
          </p:nvSpPr>
          <p:spPr>
            <a:xfrm>
              <a:off x="6544902" y="3780026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NOS</a:t>
              </a:r>
            </a:p>
          </p:txBody>
        </p:sp>
        <p:sp>
          <p:nvSpPr>
            <p:cNvPr id="165" name="Cylinder 164">
              <a:extLst>
                <a:ext uri="{FF2B5EF4-FFF2-40B4-BE49-F238E27FC236}">
                  <a16:creationId xmlns:a16="http://schemas.microsoft.com/office/drawing/2014/main" id="{059D4FB4-E5CF-4BE4-8201-C9192F1B7529}"/>
                </a:ext>
              </a:extLst>
            </p:cNvPr>
            <p:cNvSpPr/>
            <p:nvPr/>
          </p:nvSpPr>
          <p:spPr>
            <a:xfrm>
              <a:off x="7412574" y="3773737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66" name="Cylinder 165">
              <a:extLst>
                <a:ext uri="{FF2B5EF4-FFF2-40B4-BE49-F238E27FC236}">
                  <a16:creationId xmlns:a16="http://schemas.microsoft.com/office/drawing/2014/main" id="{CC4D426F-8F3C-482C-8410-7C3762956C5B}"/>
                </a:ext>
              </a:extLst>
            </p:cNvPr>
            <p:cNvSpPr/>
            <p:nvPr/>
          </p:nvSpPr>
          <p:spPr>
            <a:xfrm>
              <a:off x="7992156" y="3773736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NOS</a:t>
              </a:r>
            </a:p>
          </p:txBody>
        </p:sp>
        <p:sp>
          <p:nvSpPr>
            <p:cNvPr id="167" name="Cylinder 166">
              <a:extLst>
                <a:ext uri="{FF2B5EF4-FFF2-40B4-BE49-F238E27FC236}">
                  <a16:creationId xmlns:a16="http://schemas.microsoft.com/office/drawing/2014/main" id="{495D85F8-5E89-4B3D-B138-3765CA3D6D99}"/>
                </a:ext>
              </a:extLst>
            </p:cNvPr>
            <p:cNvSpPr/>
            <p:nvPr/>
          </p:nvSpPr>
          <p:spPr>
            <a:xfrm>
              <a:off x="9080133" y="3804360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68" name="Cylinder 167">
              <a:extLst>
                <a:ext uri="{FF2B5EF4-FFF2-40B4-BE49-F238E27FC236}">
                  <a16:creationId xmlns:a16="http://schemas.microsoft.com/office/drawing/2014/main" id="{61AF1FDC-9788-4235-9466-72A2B260BFC5}"/>
                </a:ext>
              </a:extLst>
            </p:cNvPr>
            <p:cNvSpPr/>
            <p:nvPr/>
          </p:nvSpPr>
          <p:spPr>
            <a:xfrm>
              <a:off x="9659715" y="3804359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NOS</a:t>
              </a:r>
            </a:p>
          </p:txBody>
        </p:sp>
        <p:sp>
          <p:nvSpPr>
            <p:cNvPr id="169" name="Cylinder 168">
              <a:extLst>
                <a:ext uri="{FF2B5EF4-FFF2-40B4-BE49-F238E27FC236}">
                  <a16:creationId xmlns:a16="http://schemas.microsoft.com/office/drawing/2014/main" id="{C440F26E-FEA1-480C-8868-548224E984F5}"/>
                </a:ext>
              </a:extLst>
            </p:cNvPr>
            <p:cNvSpPr/>
            <p:nvPr/>
          </p:nvSpPr>
          <p:spPr>
            <a:xfrm>
              <a:off x="10543358" y="3787804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0" name="Cylinder 169">
              <a:extLst>
                <a:ext uri="{FF2B5EF4-FFF2-40B4-BE49-F238E27FC236}">
                  <a16:creationId xmlns:a16="http://schemas.microsoft.com/office/drawing/2014/main" id="{E4912E03-DC04-4365-8FD2-1FF4BC56C7FA}"/>
                </a:ext>
              </a:extLst>
            </p:cNvPr>
            <p:cNvSpPr/>
            <p:nvPr/>
          </p:nvSpPr>
          <p:spPr>
            <a:xfrm>
              <a:off x="11122940" y="3787803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000000"/>
                  </a:solidFill>
                  <a:latin typeface="Franklin Gothic Book"/>
                </a:rPr>
                <a:t>NOS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71" name="Cylinder 170">
              <a:extLst>
                <a:ext uri="{FF2B5EF4-FFF2-40B4-BE49-F238E27FC236}">
                  <a16:creationId xmlns:a16="http://schemas.microsoft.com/office/drawing/2014/main" id="{9BA47FCA-D0F0-494D-8F93-8FBCC979BDAD}"/>
                </a:ext>
              </a:extLst>
            </p:cNvPr>
            <p:cNvSpPr/>
            <p:nvPr/>
          </p:nvSpPr>
          <p:spPr>
            <a:xfrm>
              <a:off x="2353992" y="4913112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2" name="Cylinder 171">
              <a:extLst>
                <a:ext uri="{FF2B5EF4-FFF2-40B4-BE49-F238E27FC236}">
                  <a16:creationId xmlns:a16="http://schemas.microsoft.com/office/drawing/2014/main" id="{DD4C0F2E-5767-47BF-8445-AE6C9C0D1A8B}"/>
                </a:ext>
              </a:extLst>
            </p:cNvPr>
            <p:cNvSpPr/>
            <p:nvPr/>
          </p:nvSpPr>
          <p:spPr>
            <a:xfrm>
              <a:off x="2933574" y="4913111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3" name="Cylinder 172">
              <a:extLst>
                <a:ext uri="{FF2B5EF4-FFF2-40B4-BE49-F238E27FC236}">
                  <a16:creationId xmlns:a16="http://schemas.microsoft.com/office/drawing/2014/main" id="{A5B5F206-69C6-4D35-B1DE-6066972FF2A4}"/>
                </a:ext>
              </a:extLst>
            </p:cNvPr>
            <p:cNvSpPr/>
            <p:nvPr/>
          </p:nvSpPr>
          <p:spPr>
            <a:xfrm>
              <a:off x="5582733" y="4898256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4" name="Cylinder 173">
              <a:extLst>
                <a:ext uri="{FF2B5EF4-FFF2-40B4-BE49-F238E27FC236}">
                  <a16:creationId xmlns:a16="http://schemas.microsoft.com/office/drawing/2014/main" id="{79B9316E-212E-472F-A04F-ECE6C69C63A8}"/>
                </a:ext>
              </a:extLst>
            </p:cNvPr>
            <p:cNvSpPr/>
            <p:nvPr/>
          </p:nvSpPr>
          <p:spPr>
            <a:xfrm>
              <a:off x="6162315" y="4898255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5" name="Cylinder 174">
              <a:extLst>
                <a:ext uri="{FF2B5EF4-FFF2-40B4-BE49-F238E27FC236}">
                  <a16:creationId xmlns:a16="http://schemas.microsoft.com/office/drawing/2014/main" id="{0681FD99-B2B8-4DCD-99E0-A5F95E3F2C2C}"/>
                </a:ext>
              </a:extLst>
            </p:cNvPr>
            <p:cNvSpPr/>
            <p:nvPr/>
          </p:nvSpPr>
          <p:spPr>
            <a:xfrm>
              <a:off x="8656370" y="4897836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6" name="Cylinder 175">
              <a:extLst>
                <a:ext uri="{FF2B5EF4-FFF2-40B4-BE49-F238E27FC236}">
                  <a16:creationId xmlns:a16="http://schemas.microsoft.com/office/drawing/2014/main" id="{8F467A8A-FC0A-4B8D-968E-5B1D58DE6DC6}"/>
                </a:ext>
              </a:extLst>
            </p:cNvPr>
            <p:cNvSpPr/>
            <p:nvPr/>
          </p:nvSpPr>
          <p:spPr>
            <a:xfrm>
              <a:off x="9235952" y="4897835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7" name="Cylinder 176">
              <a:extLst>
                <a:ext uri="{FF2B5EF4-FFF2-40B4-BE49-F238E27FC236}">
                  <a16:creationId xmlns:a16="http://schemas.microsoft.com/office/drawing/2014/main" id="{8A1EADB1-A888-4AB2-BC95-5907DB8BEF8C}"/>
                </a:ext>
              </a:extLst>
            </p:cNvPr>
            <p:cNvSpPr/>
            <p:nvPr/>
          </p:nvSpPr>
          <p:spPr>
            <a:xfrm>
              <a:off x="3991171" y="4913112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8" name="Cylinder 177">
              <a:extLst>
                <a:ext uri="{FF2B5EF4-FFF2-40B4-BE49-F238E27FC236}">
                  <a16:creationId xmlns:a16="http://schemas.microsoft.com/office/drawing/2014/main" id="{F03A9FA1-EDB7-47A5-9EF0-8C56D2010E69}"/>
                </a:ext>
              </a:extLst>
            </p:cNvPr>
            <p:cNvSpPr/>
            <p:nvPr/>
          </p:nvSpPr>
          <p:spPr>
            <a:xfrm>
              <a:off x="7281107" y="4905779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79" name="Cylinder 178">
              <a:extLst>
                <a:ext uri="{FF2B5EF4-FFF2-40B4-BE49-F238E27FC236}">
                  <a16:creationId xmlns:a16="http://schemas.microsoft.com/office/drawing/2014/main" id="{EF69C31E-D322-421A-83EA-6E394206F38A}"/>
                </a:ext>
              </a:extLst>
            </p:cNvPr>
            <p:cNvSpPr/>
            <p:nvPr/>
          </p:nvSpPr>
          <p:spPr>
            <a:xfrm>
              <a:off x="10306315" y="4898605"/>
              <a:ext cx="533897" cy="285601"/>
            </a:xfrm>
            <a:prstGeom prst="ca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SONIC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B6683BC-87B8-4A27-A34A-BC0D7EA62276}"/>
                </a:ext>
              </a:extLst>
            </p:cNvPr>
            <p:cNvSpPr txBox="1"/>
            <p:nvPr/>
          </p:nvSpPr>
          <p:spPr>
            <a:xfrm>
              <a:off x="5590131" y="5236487"/>
              <a:ext cx="2127321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Servers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284893F-5DF3-4B27-9BD1-83563E15C2F8}"/>
                </a:ext>
              </a:extLst>
            </p:cNvPr>
            <p:cNvSpPr txBox="1"/>
            <p:nvPr/>
          </p:nvSpPr>
          <p:spPr>
            <a:xfrm>
              <a:off x="8681430" y="5223503"/>
              <a:ext cx="2127321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Servers</a:t>
              </a:r>
            </a:p>
          </p:txBody>
        </p:sp>
      </p:grpSp>
      <p:sp>
        <p:nvSpPr>
          <p:cNvPr id="183" name="Cylinder 182">
            <a:extLst>
              <a:ext uri="{FF2B5EF4-FFF2-40B4-BE49-F238E27FC236}">
                <a16:creationId xmlns:a16="http://schemas.microsoft.com/office/drawing/2014/main" id="{12158399-D8CF-4718-88D1-BA86D8DCAAF7}"/>
              </a:ext>
            </a:extLst>
          </p:cNvPr>
          <p:cNvSpPr/>
          <p:nvPr/>
        </p:nvSpPr>
        <p:spPr>
          <a:xfrm>
            <a:off x="3940468" y="297761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4" name="Cylinder 183">
            <a:extLst>
              <a:ext uri="{FF2B5EF4-FFF2-40B4-BE49-F238E27FC236}">
                <a16:creationId xmlns:a16="http://schemas.microsoft.com/office/drawing/2014/main" id="{96DB5CC2-E562-42D2-891E-6F600AA91613}"/>
              </a:ext>
            </a:extLst>
          </p:cNvPr>
          <p:cNvSpPr/>
          <p:nvPr/>
        </p:nvSpPr>
        <p:spPr>
          <a:xfrm>
            <a:off x="4524934" y="299462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5" name="Cylinder 184">
            <a:extLst>
              <a:ext uri="{FF2B5EF4-FFF2-40B4-BE49-F238E27FC236}">
                <a16:creationId xmlns:a16="http://schemas.microsoft.com/office/drawing/2014/main" id="{8B788B56-F272-4076-81E4-D44B2B142F97}"/>
              </a:ext>
            </a:extLst>
          </p:cNvPr>
          <p:cNvSpPr/>
          <p:nvPr/>
        </p:nvSpPr>
        <p:spPr>
          <a:xfrm>
            <a:off x="5662459" y="2982976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6" name="Cylinder 185">
            <a:extLst>
              <a:ext uri="{FF2B5EF4-FFF2-40B4-BE49-F238E27FC236}">
                <a16:creationId xmlns:a16="http://schemas.microsoft.com/office/drawing/2014/main" id="{51BD4F03-A088-49C4-A169-08560A91F3BD}"/>
              </a:ext>
            </a:extLst>
          </p:cNvPr>
          <p:cNvSpPr/>
          <p:nvPr/>
        </p:nvSpPr>
        <p:spPr>
          <a:xfrm>
            <a:off x="6918345" y="299090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7" name="Cylinder 186">
            <a:extLst>
              <a:ext uri="{FF2B5EF4-FFF2-40B4-BE49-F238E27FC236}">
                <a16:creationId xmlns:a16="http://schemas.microsoft.com/office/drawing/2014/main" id="{800A6EF3-0718-44AF-8FB1-43B528942587}"/>
              </a:ext>
            </a:extLst>
          </p:cNvPr>
          <p:cNvSpPr/>
          <p:nvPr/>
        </p:nvSpPr>
        <p:spPr>
          <a:xfrm>
            <a:off x="7474412" y="2977616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BC7F4C56-BF6A-4CA8-8338-A01043362BAC}"/>
              </a:ext>
            </a:extLst>
          </p:cNvPr>
          <p:cNvSpPr/>
          <p:nvPr/>
        </p:nvSpPr>
        <p:spPr>
          <a:xfrm>
            <a:off x="8638380" y="2976067"/>
            <a:ext cx="457402" cy="259077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A6F1844-5349-42C4-B70B-7794CD300CF1}"/>
              </a:ext>
            </a:extLst>
          </p:cNvPr>
          <p:cNvSpPr/>
          <p:nvPr/>
        </p:nvSpPr>
        <p:spPr>
          <a:xfrm>
            <a:off x="5394114" y="1855708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A40DFCB6-78F6-4CE1-9CDA-E2F230B76918}"/>
              </a:ext>
            </a:extLst>
          </p:cNvPr>
          <p:cNvSpPr/>
          <p:nvPr/>
        </p:nvSpPr>
        <p:spPr>
          <a:xfrm>
            <a:off x="6027204" y="1862248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670F1CFD-25D7-46DD-9FDA-0F8546624873}"/>
              </a:ext>
            </a:extLst>
          </p:cNvPr>
          <p:cNvSpPr/>
          <p:nvPr/>
        </p:nvSpPr>
        <p:spPr>
          <a:xfrm>
            <a:off x="6593677" y="1846049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4" name="Cylinder 203">
            <a:extLst>
              <a:ext uri="{FF2B5EF4-FFF2-40B4-BE49-F238E27FC236}">
                <a16:creationId xmlns:a16="http://schemas.microsoft.com/office/drawing/2014/main" id="{9819B414-1DD9-4D19-897F-DA52AC29B3AB}"/>
              </a:ext>
            </a:extLst>
          </p:cNvPr>
          <p:cNvSpPr/>
          <p:nvPr/>
        </p:nvSpPr>
        <p:spPr>
          <a:xfrm>
            <a:off x="7136950" y="1840714"/>
            <a:ext cx="457402" cy="25907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C8B8F969-F6A3-4B30-B3D7-BD7C9A471BA4}"/>
              </a:ext>
            </a:extLst>
          </p:cNvPr>
          <p:cNvSpPr txBox="1"/>
          <p:nvPr/>
        </p:nvSpPr>
        <p:spPr>
          <a:xfrm>
            <a:off x="10304256" y="5559488"/>
            <a:ext cx="17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Server or Appliance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C54EF39-7D08-4D7D-A0AB-7D558D263C06}"/>
              </a:ext>
            </a:extLst>
          </p:cNvPr>
          <p:cNvSpPr txBox="1"/>
          <p:nvPr/>
        </p:nvSpPr>
        <p:spPr>
          <a:xfrm>
            <a:off x="10308090" y="5263322"/>
            <a:ext cx="17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Smart 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1CF6C-B780-280D-3481-62E75F80DC06}"/>
              </a:ext>
            </a:extLst>
          </p:cNvPr>
          <p:cNvSpPr txBox="1"/>
          <p:nvPr/>
        </p:nvSpPr>
        <p:spPr>
          <a:xfrm>
            <a:off x="11068417" y="4220230"/>
            <a:ext cx="108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Smart Switch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5E93173-581B-0158-CA10-AF6B4CF7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27" y="5511511"/>
            <a:ext cx="372951" cy="37295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1790A2E-A8B2-8925-8159-B77D68350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78" y="5133103"/>
            <a:ext cx="372951" cy="37295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D12EBFF-7994-29BE-CFD5-6895AAD1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44" y="5491428"/>
            <a:ext cx="372951" cy="372951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1B0A590-6152-35EA-CFCA-9B0C9A2F7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00" y="4169239"/>
            <a:ext cx="372951" cy="37295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790B3E0-2A1F-649A-9B45-780DA8A4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16" y="2892973"/>
            <a:ext cx="372951" cy="372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29B32D-21C4-D90E-46F8-9C4945CC7E46}"/>
              </a:ext>
            </a:extLst>
          </p:cNvPr>
          <p:cNvSpPr txBox="1"/>
          <p:nvPr/>
        </p:nvSpPr>
        <p:spPr>
          <a:xfrm>
            <a:off x="9813386" y="2922664"/>
            <a:ext cx="108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Smart Switch</a:t>
            </a:r>
          </a:p>
        </p:txBody>
      </p:sp>
    </p:spTree>
    <p:extLst>
      <p:ext uri="{BB962C8B-B14F-4D97-AF65-F5344CB8AC3E}">
        <p14:creationId xmlns:p14="http://schemas.microsoft.com/office/powerpoint/2010/main" val="1718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C6A02B-499C-47B5-A1B7-3334DE97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DASH (Disaggregates Cloud Networking from the Host)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14640-D987-340C-E6E5-B5F6AE1D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57963"/>
            <a:ext cx="5643563" cy="644978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1EFF28-3C2C-42D0-B59E-4FC498D111E6}"/>
              </a:ext>
            </a:extLst>
          </p:cNvPr>
          <p:cNvSpPr txBox="1">
            <a:spLocks/>
          </p:cNvSpPr>
          <p:nvPr/>
        </p:nvSpPr>
        <p:spPr>
          <a:xfrm>
            <a:off x="574997" y="18183"/>
            <a:ext cx="11582400" cy="7715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Tx/>
              <a:buNone/>
              <a:defRPr sz="917" kern="1200" spc="-8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23854" indent="-285739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761970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00085" indent="-238115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61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0522-8A23-DB3B-9F4C-31869EBE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35309"/>
            <a:ext cx="10515600" cy="604282"/>
          </a:xfrm>
        </p:spPr>
        <p:txBody>
          <a:bodyPr>
            <a:normAutofit/>
          </a:bodyPr>
          <a:lstStyle/>
          <a:p>
            <a:r>
              <a:rPr lang="en-US" sz="2800" spc="-50" dirty="0">
                <a:ln w="3175">
                  <a:noFill/>
                </a:ln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rPr>
              <a:t>High Level Roadmap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BF423D-AEDA-55FD-652A-7F23161CC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656109"/>
              </p:ext>
            </p:extLst>
          </p:nvPr>
        </p:nvGraphicFramePr>
        <p:xfrm>
          <a:off x="298788" y="335309"/>
          <a:ext cx="11373330" cy="517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D33542-17B8-67D5-1574-960EF452D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82" y="5184376"/>
            <a:ext cx="3607168" cy="1673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869DE-EBD2-2FCB-46B3-6F6884533A2D}"/>
              </a:ext>
            </a:extLst>
          </p:cNvPr>
          <p:cNvSpPr txBox="1"/>
          <p:nvPr/>
        </p:nvSpPr>
        <p:spPr>
          <a:xfrm>
            <a:off x="5180894" y="6488668"/>
            <a:ext cx="557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https://github.com/sonic-net/DASH/tree/main/documentation#service-specifications-and-requirements</a:t>
            </a:r>
          </a:p>
        </p:txBody>
      </p:sp>
    </p:spTree>
    <p:extLst>
      <p:ext uri="{BB962C8B-B14F-4D97-AF65-F5344CB8AC3E}">
        <p14:creationId xmlns:p14="http://schemas.microsoft.com/office/powerpoint/2010/main" val="378614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756da3ca-2f80-4f51-af51-db1f1e18e52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67AD9ABBDAF4EBD6BD8E769D5DC80" ma:contentTypeVersion="12" ma:contentTypeDescription="Create a new document." ma:contentTypeScope="" ma:versionID="ae545f6c06ef04d5e03015a73a914812">
  <xsd:schema xmlns:xsd="http://www.w3.org/2001/XMLSchema" xmlns:xs="http://www.w3.org/2001/XMLSchema" xmlns:p="http://schemas.microsoft.com/office/2006/metadata/properties" xmlns:ns1="http://schemas.microsoft.com/sharepoint/v3" xmlns:ns2="756da3ca-2f80-4f51-af51-db1f1e18e526" xmlns:ns3="db5fdb15-859e-4f08-9fe2-c9ee8ab9602a" targetNamespace="http://schemas.microsoft.com/office/2006/metadata/properties" ma:root="true" ma:fieldsID="64d3ff4d17fa5c556fbfeefd33c3dfbe" ns1:_="" ns2:_="" ns3:_="">
    <xsd:import namespace="http://schemas.microsoft.com/sharepoint/v3"/>
    <xsd:import namespace="756da3ca-2f80-4f51-af51-db1f1e18e526"/>
    <xsd:import namespace="db5fdb15-859e-4f08-9fe2-c9ee8ab96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Notes0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da3ca-2f80-4f51-af51-db1f1e18e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Notes0" ma:index="16" nillable="true" ma:displayName="Notes" ma:internalName="Notes0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fdb15-859e-4f08-9fe2-c9ee8ab96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A6813-1AA1-4875-9249-2F555C2AF177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db5fdb15-859e-4f08-9fe2-c9ee8ab9602a"/>
    <ds:schemaRef ds:uri="756da3ca-2f80-4f51-af51-db1f1e18e526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C3A623-5182-4CC2-976A-3F425F021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6da3ca-2f80-4f51-af51-db1f1e18e526"/>
    <ds:schemaRef ds:uri="db5fdb15-859e-4f08-9fe2-c9ee8ab96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CA58F4-54A0-430D-835D-8A8809F13A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1625</Words>
  <Application>Microsoft Office PowerPoint</Application>
  <PresentationFormat>Widescreen</PresentationFormat>
  <Paragraphs>408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Helvetica</vt:lpstr>
      <vt:lpstr>Segoe UI</vt:lpstr>
      <vt:lpstr>Segoe UI Semibold</vt:lpstr>
      <vt:lpstr>Segoe UI Semilight</vt:lpstr>
      <vt:lpstr>Source Sans Pro</vt:lpstr>
      <vt:lpstr>Source Sans Pro SemiBold</vt:lpstr>
      <vt:lpstr>Symbol</vt:lpstr>
      <vt:lpstr>Office Theme</vt:lpstr>
      <vt:lpstr>Introduction to DASH SmartNIC Summit Jun 13, 2023</vt:lpstr>
      <vt:lpstr>PowerPoint Presentation</vt:lpstr>
      <vt:lpstr>Azure’s Cloud is composed on SONiC enabled Switching (Constructed from “any” Switching Hardware Platforms)</vt:lpstr>
      <vt:lpstr>PowerPoint Presentation</vt:lpstr>
      <vt:lpstr>PowerPoint Presentation</vt:lpstr>
      <vt:lpstr>Introducing Appliance/Switch - Powered by DASH (10s of Millions of Connections/Sec!)</vt:lpstr>
      <vt:lpstr>DASH (Disaggregates Cloud Networking from the Host)</vt:lpstr>
      <vt:lpstr>DASH (Disaggregates Cloud Networking from the Host)</vt:lpstr>
      <vt:lpstr>High Level Roadmap </vt:lpstr>
      <vt:lpstr>DASH Community – Strong and Growing weekly! (9am Pacific Wednesdays)</vt:lpstr>
      <vt:lpstr>SONiC-DASH  Architecture  Behavioral Model</vt:lpstr>
      <vt:lpstr>PowerPoint Presentation</vt:lpstr>
      <vt:lpstr>P4 as a source of truth – DASH Overlay pipeline</vt:lpstr>
      <vt:lpstr>Full CI/CD Workflow – 5 minutes TFD*</vt:lpstr>
      <vt:lpstr>The DASH testing Challenge</vt:lpstr>
      <vt:lpstr>DASH requires High-scale, High-performance, connection-oriented (stateful) testing</vt:lpstr>
      <vt:lpstr>DASH Cloud Connection Management Scale (Scaling per 200G)</vt:lpstr>
      <vt:lpstr>Where to find much more detail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DASH</dc:title>
  <dc:creator>Chris Sommers</dc:creator>
  <cp:lastModifiedBy>Kristina Moore</cp:lastModifiedBy>
  <cp:revision>6</cp:revision>
  <dcterms:created xsi:type="dcterms:W3CDTF">2023-04-17T17:14:34Z</dcterms:created>
  <dcterms:modified xsi:type="dcterms:W3CDTF">2023-06-13T15:50:48Z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0x010100EEF67AD9ABBDAF4EBD6BD8E769D5DC80</vt:lpwstr>
  </property>
</Properties>
</file>